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75" r:id="rId3"/>
    <p:sldId id="276" r:id="rId4"/>
    <p:sldId id="259" r:id="rId5"/>
    <p:sldId id="293" r:id="rId6"/>
    <p:sldId id="260" r:id="rId7"/>
    <p:sldId id="278" r:id="rId8"/>
    <p:sldId id="261" r:id="rId9"/>
    <p:sldId id="262" r:id="rId10"/>
    <p:sldId id="279" r:id="rId11"/>
    <p:sldId id="263" r:id="rId12"/>
    <p:sldId id="264" r:id="rId13"/>
    <p:sldId id="265" r:id="rId14"/>
    <p:sldId id="266" r:id="rId15"/>
    <p:sldId id="283" r:id="rId16"/>
    <p:sldId id="281" r:id="rId17"/>
    <p:sldId id="282" r:id="rId18"/>
    <p:sldId id="268" r:id="rId19"/>
    <p:sldId id="284" r:id="rId20"/>
    <p:sldId id="296" r:id="rId21"/>
    <p:sldId id="270" r:id="rId22"/>
    <p:sldId id="285" r:id="rId23"/>
    <p:sldId id="294" r:id="rId24"/>
    <p:sldId id="286" r:id="rId25"/>
    <p:sldId id="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178F"/>
    <a:srgbClr val="FFF2CC"/>
    <a:srgbClr val="E1FBFF"/>
    <a:srgbClr val="DBF3FD"/>
    <a:srgbClr val="D8D0B9"/>
    <a:srgbClr val="01C26E"/>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4" autoAdjust="0"/>
    <p:restoredTop sz="94660"/>
  </p:normalViewPr>
  <p:slideViewPr>
    <p:cSldViewPr snapToGrid="0">
      <p:cViewPr varScale="1">
        <p:scale>
          <a:sx n="56" d="100"/>
          <a:sy n="56" d="100"/>
        </p:scale>
        <p:origin x="108" y="1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A6D433-8E60-47FF-B4F5-2F7609332F19}"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n-US"/>
        </a:p>
      </dgm:t>
    </dgm:pt>
    <dgm:pt modelId="{823B32E3-3A1A-4A9A-91EF-A704434D9D18}">
      <dgm:prSet phldrT="[Text]" custT="1"/>
      <dgm:spPr/>
      <dgm:t>
        <a:bodyPr/>
        <a:lstStyle/>
        <a:p>
          <a:r>
            <a:rPr lang="vi-VN" sz="2400" b="1" dirty="0" smtClean="0"/>
            <a:t>PH</a:t>
          </a:r>
          <a:r>
            <a:rPr lang="en-US" sz="2400" b="1" dirty="0" smtClean="0"/>
            <a:t>Ầ</a:t>
          </a:r>
          <a:r>
            <a:rPr lang="vi-VN" sz="2400" b="1" dirty="0" smtClean="0"/>
            <a:t>N 1. </a:t>
          </a:r>
          <a:endParaRPr lang="en-US" sz="2400" b="1" dirty="0" smtClean="0"/>
        </a:p>
        <a:p>
          <a:r>
            <a:rPr lang="vi-VN" sz="2400" b="1" dirty="0" smtClean="0"/>
            <a:t>MỘT S</a:t>
          </a:r>
          <a:r>
            <a:rPr lang="en-US" sz="2400" b="1" dirty="0" smtClean="0"/>
            <a:t>Ố</a:t>
          </a:r>
          <a:r>
            <a:rPr lang="vi-VN" sz="2400" b="1" dirty="0" smtClean="0"/>
            <a:t> V</a:t>
          </a:r>
          <a:r>
            <a:rPr lang="en-US" sz="2400" b="1" dirty="0" smtClean="0"/>
            <a:t>Ấ</a:t>
          </a:r>
          <a:r>
            <a:rPr lang="vi-VN" sz="2400" b="1" dirty="0" smtClean="0"/>
            <a:t>N Đ</a:t>
          </a:r>
          <a:r>
            <a:rPr lang="en-US" sz="2400" b="1" dirty="0" smtClean="0"/>
            <a:t>Ề</a:t>
          </a:r>
          <a:r>
            <a:rPr lang="vi-VN" sz="2400" b="1" dirty="0" smtClean="0"/>
            <a:t> KINH T</a:t>
          </a:r>
          <a:r>
            <a:rPr lang="en-US" sz="2400" b="1" dirty="0" smtClean="0"/>
            <a:t>Ế</a:t>
          </a:r>
          <a:r>
            <a:rPr lang="vi-VN" sz="2400" b="1" dirty="0" smtClean="0"/>
            <a:t> - XÃ H</a:t>
          </a:r>
          <a:r>
            <a:rPr lang="en-US" sz="2400" b="1" dirty="0" smtClean="0"/>
            <a:t>Ộ</a:t>
          </a:r>
          <a:r>
            <a:rPr lang="vi-VN" sz="2400" b="1" dirty="0" smtClean="0"/>
            <a:t>I TH</a:t>
          </a:r>
          <a:r>
            <a:rPr lang="en-US" sz="2400" b="1" dirty="0" smtClean="0"/>
            <a:t>Ế</a:t>
          </a:r>
          <a:r>
            <a:rPr lang="vi-VN" sz="2400" b="1" dirty="0" smtClean="0"/>
            <a:t> GIỚI</a:t>
          </a:r>
          <a:endParaRPr lang="en-US" sz="2400" dirty="0"/>
        </a:p>
      </dgm:t>
    </dgm:pt>
    <dgm:pt modelId="{B793F7D6-69DB-4F91-97A2-D390D911480C}" type="parTrans" cxnId="{FE6A5B9F-1DB5-4264-9C24-B91D2671304F}">
      <dgm:prSet/>
      <dgm:spPr/>
      <dgm:t>
        <a:bodyPr/>
        <a:lstStyle/>
        <a:p>
          <a:endParaRPr lang="en-US" sz="2400"/>
        </a:p>
      </dgm:t>
    </dgm:pt>
    <dgm:pt modelId="{7D40B3F2-F7D5-4D84-ADAD-4B0F7B263869}" type="sibTrans" cxnId="{FE6A5B9F-1DB5-4264-9C24-B91D2671304F}">
      <dgm:prSet/>
      <dgm:spPr/>
      <dgm:t>
        <a:bodyPr/>
        <a:lstStyle/>
        <a:p>
          <a:endParaRPr lang="en-US" sz="2400"/>
        </a:p>
      </dgm:t>
    </dgm:pt>
    <dgm:pt modelId="{1FA6D056-B016-4EFF-89F4-4B5D29A55A59}">
      <dgm:prSet phldrT="[Text]" custT="1"/>
      <dgm:spPr/>
      <dgm:t>
        <a:bodyPr/>
        <a:lstStyle/>
        <a:p>
          <a:r>
            <a:rPr lang="vi-VN" sz="2400" b="1" dirty="0" smtClean="0"/>
            <a:t>PH</a:t>
          </a:r>
          <a:r>
            <a:rPr lang="en-US" sz="2400" b="1" dirty="0" smtClean="0"/>
            <a:t>Ầ</a:t>
          </a:r>
          <a:r>
            <a:rPr lang="vi-VN" sz="2400" b="1" dirty="0" smtClean="0"/>
            <a:t>N 2. </a:t>
          </a:r>
          <a:endParaRPr lang="en-US" sz="2400" b="1" dirty="0" smtClean="0"/>
        </a:p>
        <a:p>
          <a:r>
            <a:rPr lang="vi-VN" sz="2400" b="1" dirty="0" smtClean="0"/>
            <a:t>ĐỊA LÍ KHU </a:t>
          </a:r>
          <a:r>
            <a:rPr lang="en-US" sz="2400" b="1" dirty="0" smtClean="0"/>
            <a:t>VỰC</a:t>
          </a:r>
          <a:r>
            <a:rPr lang="vi-VN" sz="2400" b="1" dirty="0" smtClean="0"/>
            <a:t> VÀ QUỐC GIA</a:t>
          </a:r>
          <a:endParaRPr lang="en-US" sz="2400" dirty="0"/>
        </a:p>
      </dgm:t>
    </dgm:pt>
    <dgm:pt modelId="{2647648A-DC3E-405E-89C9-1D9A9EC60EC9}" type="parTrans" cxnId="{34C5159C-AC07-4F0B-A1FD-3EC6004CD7AF}">
      <dgm:prSet/>
      <dgm:spPr/>
      <dgm:t>
        <a:bodyPr/>
        <a:lstStyle/>
        <a:p>
          <a:endParaRPr lang="en-US" sz="2400"/>
        </a:p>
      </dgm:t>
    </dgm:pt>
    <dgm:pt modelId="{7EB1F84E-9F73-4376-8DD9-BC0FFB71967E}" type="sibTrans" cxnId="{34C5159C-AC07-4F0B-A1FD-3EC6004CD7AF}">
      <dgm:prSet/>
      <dgm:spPr/>
      <dgm:t>
        <a:bodyPr/>
        <a:lstStyle/>
        <a:p>
          <a:endParaRPr lang="en-US" sz="2400"/>
        </a:p>
      </dgm:t>
    </dgm:pt>
    <dgm:pt modelId="{B5814467-A3E6-4BC7-A03C-28A7FBB7A5F6}">
      <dgm:prSet phldrT="[Text]" custT="1"/>
      <dgm:spPr/>
      <dgm:t>
        <a:bodyPr/>
        <a:lstStyle/>
        <a:p>
          <a:r>
            <a:rPr lang="en-US" sz="2400" dirty="0" err="1" smtClean="0"/>
            <a:t>Gồm</a:t>
          </a:r>
          <a:r>
            <a:rPr lang="en-US" sz="2400" dirty="0" smtClean="0"/>
            <a:t> 7 </a:t>
          </a:r>
          <a:r>
            <a:rPr lang="en-US" sz="2400" dirty="0" err="1" smtClean="0"/>
            <a:t>bài</a:t>
          </a:r>
          <a:endParaRPr lang="en-US" sz="2400" dirty="0"/>
        </a:p>
      </dgm:t>
    </dgm:pt>
    <dgm:pt modelId="{56B6FB97-F41B-4EC3-BBA3-4407A9407477}" type="parTrans" cxnId="{672FC3D7-1C1F-409A-AB39-9C3F183B8511}">
      <dgm:prSet/>
      <dgm:spPr/>
      <dgm:t>
        <a:bodyPr/>
        <a:lstStyle/>
        <a:p>
          <a:endParaRPr lang="en-US" sz="2400"/>
        </a:p>
      </dgm:t>
    </dgm:pt>
    <dgm:pt modelId="{996EBF88-081F-475A-BCD3-5C20C23470A7}" type="sibTrans" cxnId="{672FC3D7-1C1F-409A-AB39-9C3F183B8511}">
      <dgm:prSet/>
      <dgm:spPr/>
      <dgm:t>
        <a:bodyPr/>
        <a:lstStyle/>
        <a:p>
          <a:endParaRPr lang="en-US" sz="2400"/>
        </a:p>
      </dgm:t>
    </dgm:pt>
    <dgm:pt modelId="{F5D32A33-7A4D-4202-89F9-B2F620F5F405}">
      <dgm:prSet phldrT="[Text]" custT="1"/>
      <dgm:spPr/>
      <dgm:t>
        <a:bodyPr/>
        <a:lstStyle/>
        <a:p>
          <a:r>
            <a:rPr lang="en-US" sz="2400" dirty="0" err="1" smtClean="0"/>
            <a:t>Gồm</a:t>
          </a:r>
          <a:r>
            <a:rPr lang="en-US" sz="2400" dirty="0" smtClean="0"/>
            <a:t> 10 </a:t>
          </a:r>
          <a:r>
            <a:rPr lang="en-US" sz="2400" dirty="0" err="1" smtClean="0"/>
            <a:t>khu</a:t>
          </a:r>
          <a:r>
            <a:rPr lang="en-US" sz="2400" dirty="0" smtClean="0"/>
            <a:t> </a:t>
          </a:r>
          <a:r>
            <a:rPr lang="en-US" sz="2400" dirty="0" err="1" smtClean="0"/>
            <a:t>vực</a:t>
          </a:r>
          <a:r>
            <a:rPr lang="en-US" sz="2400" dirty="0" smtClean="0"/>
            <a:t>/ </a:t>
          </a:r>
          <a:r>
            <a:rPr lang="en-US" sz="2400" dirty="0" err="1" smtClean="0"/>
            <a:t>quốc</a:t>
          </a:r>
          <a:r>
            <a:rPr lang="en-US" sz="2400" dirty="0" smtClean="0"/>
            <a:t> </a:t>
          </a:r>
          <a:r>
            <a:rPr lang="en-US" sz="2400" dirty="0" err="1" smtClean="0"/>
            <a:t>gia</a:t>
          </a:r>
          <a:endParaRPr lang="en-US" sz="2400" dirty="0"/>
        </a:p>
      </dgm:t>
    </dgm:pt>
    <dgm:pt modelId="{5C4FD1E9-2186-4940-AE4D-A144BA8A7D81}" type="parTrans" cxnId="{938938FA-2D7C-4BA3-BBE9-656283A04013}">
      <dgm:prSet/>
      <dgm:spPr/>
      <dgm:t>
        <a:bodyPr/>
        <a:lstStyle/>
        <a:p>
          <a:endParaRPr lang="en-US" sz="2400"/>
        </a:p>
      </dgm:t>
    </dgm:pt>
    <dgm:pt modelId="{92F62494-6BE0-4773-9823-B2A4E35B1094}" type="sibTrans" cxnId="{938938FA-2D7C-4BA3-BBE9-656283A04013}">
      <dgm:prSet/>
      <dgm:spPr/>
      <dgm:t>
        <a:bodyPr/>
        <a:lstStyle/>
        <a:p>
          <a:endParaRPr lang="en-US" sz="2400"/>
        </a:p>
      </dgm:t>
    </dgm:pt>
    <dgm:pt modelId="{7909C97C-C646-4E43-8A40-018A3E1A9FC2}">
      <dgm:prSet phldrT="[Text]" custT="1"/>
      <dgm:spPr/>
      <dgm:t>
        <a:bodyPr/>
        <a:lstStyle/>
        <a:p>
          <a:r>
            <a:rPr lang="en-US" sz="4000" b="1" dirty="0" smtClean="0">
              <a:solidFill>
                <a:srgbClr val="C00000"/>
              </a:solidFill>
            </a:rPr>
            <a:t>ĐỊA LÍ 11</a:t>
          </a:r>
          <a:endParaRPr lang="en-US" sz="4000" b="1" dirty="0">
            <a:solidFill>
              <a:srgbClr val="C00000"/>
            </a:solidFill>
          </a:endParaRPr>
        </a:p>
      </dgm:t>
    </dgm:pt>
    <dgm:pt modelId="{28B78C04-CF24-4AEF-8EE9-04B47F12E918}" type="parTrans" cxnId="{0A7624B1-EB1F-4B90-ACFB-AA7F1820608F}">
      <dgm:prSet/>
      <dgm:spPr/>
      <dgm:t>
        <a:bodyPr/>
        <a:lstStyle/>
        <a:p>
          <a:endParaRPr lang="en-US" sz="2400"/>
        </a:p>
      </dgm:t>
    </dgm:pt>
    <dgm:pt modelId="{6A7DE6C9-83C4-48C3-8F82-84ED6D63F42E}" type="sibTrans" cxnId="{0A7624B1-EB1F-4B90-ACFB-AA7F1820608F}">
      <dgm:prSet/>
      <dgm:spPr/>
      <dgm:t>
        <a:bodyPr/>
        <a:lstStyle/>
        <a:p>
          <a:endParaRPr lang="en-US" sz="2400"/>
        </a:p>
      </dgm:t>
    </dgm:pt>
    <dgm:pt modelId="{7927C266-AC47-472B-89EC-7A6ADA4966A9}" type="pres">
      <dgm:prSet presAssocID="{A3A6D433-8E60-47FF-B4F5-2F7609332F19}" presName="diagram" presStyleCnt="0">
        <dgm:presLayoutVars>
          <dgm:chPref val="1"/>
          <dgm:dir/>
          <dgm:animOne val="branch"/>
          <dgm:animLvl val="lvl"/>
          <dgm:resizeHandles val="exact"/>
        </dgm:presLayoutVars>
      </dgm:prSet>
      <dgm:spPr/>
      <dgm:t>
        <a:bodyPr/>
        <a:lstStyle/>
        <a:p>
          <a:endParaRPr lang="en-US"/>
        </a:p>
      </dgm:t>
    </dgm:pt>
    <dgm:pt modelId="{7D1D5C2F-DD36-4826-A30F-70FBAB0ECD1A}" type="pres">
      <dgm:prSet presAssocID="{7909C97C-C646-4E43-8A40-018A3E1A9FC2}" presName="root1" presStyleCnt="0"/>
      <dgm:spPr/>
    </dgm:pt>
    <dgm:pt modelId="{B6C734CA-9463-4516-931D-3B1A2AC8B917}" type="pres">
      <dgm:prSet presAssocID="{7909C97C-C646-4E43-8A40-018A3E1A9FC2}" presName="LevelOneTextNode" presStyleLbl="node0" presStyleIdx="0" presStyleCnt="1">
        <dgm:presLayoutVars>
          <dgm:chPref val="3"/>
        </dgm:presLayoutVars>
      </dgm:prSet>
      <dgm:spPr/>
      <dgm:t>
        <a:bodyPr/>
        <a:lstStyle/>
        <a:p>
          <a:endParaRPr lang="en-US"/>
        </a:p>
      </dgm:t>
    </dgm:pt>
    <dgm:pt modelId="{D934BD45-BADF-4CCC-A809-E8AC3960E021}" type="pres">
      <dgm:prSet presAssocID="{7909C97C-C646-4E43-8A40-018A3E1A9FC2}" presName="level2hierChild" presStyleCnt="0"/>
      <dgm:spPr/>
    </dgm:pt>
    <dgm:pt modelId="{718208C0-5EC1-445A-926C-FB6E26BCFAF7}" type="pres">
      <dgm:prSet presAssocID="{B793F7D6-69DB-4F91-97A2-D390D911480C}" presName="conn2-1" presStyleLbl="parChTrans1D2" presStyleIdx="0" presStyleCnt="2"/>
      <dgm:spPr/>
      <dgm:t>
        <a:bodyPr/>
        <a:lstStyle/>
        <a:p>
          <a:endParaRPr lang="en-US"/>
        </a:p>
      </dgm:t>
    </dgm:pt>
    <dgm:pt modelId="{580F6EFE-7FDD-4F1C-8EFF-43384CA5F8A4}" type="pres">
      <dgm:prSet presAssocID="{B793F7D6-69DB-4F91-97A2-D390D911480C}" presName="connTx" presStyleLbl="parChTrans1D2" presStyleIdx="0" presStyleCnt="2"/>
      <dgm:spPr/>
      <dgm:t>
        <a:bodyPr/>
        <a:lstStyle/>
        <a:p>
          <a:endParaRPr lang="en-US"/>
        </a:p>
      </dgm:t>
    </dgm:pt>
    <dgm:pt modelId="{B67BB40C-ADFE-49CB-9DFB-FE208A148653}" type="pres">
      <dgm:prSet presAssocID="{823B32E3-3A1A-4A9A-91EF-A704434D9D18}" presName="root2" presStyleCnt="0"/>
      <dgm:spPr/>
    </dgm:pt>
    <dgm:pt modelId="{D505BB70-1EB9-48DB-87CC-53B53B450078}" type="pres">
      <dgm:prSet presAssocID="{823B32E3-3A1A-4A9A-91EF-A704434D9D18}" presName="LevelTwoTextNode" presStyleLbl="node2" presStyleIdx="0" presStyleCnt="2">
        <dgm:presLayoutVars>
          <dgm:chPref val="3"/>
        </dgm:presLayoutVars>
      </dgm:prSet>
      <dgm:spPr/>
      <dgm:t>
        <a:bodyPr/>
        <a:lstStyle/>
        <a:p>
          <a:endParaRPr lang="en-US"/>
        </a:p>
      </dgm:t>
    </dgm:pt>
    <dgm:pt modelId="{FEA744BE-CB77-43BE-B4FF-EC1E7B78E387}" type="pres">
      <dgm:prSet presAssocID="{823B32E3-3A1A-4A9A-91EF-A704434D9D18}" presName="level3hierChild" presStyleCnt="0"/>
      <dgm:spPr/>
    </dgm:pt>
    <dgm:pt modelId="{1908799F-1993-4E66-A18D-AC1E3CA0F416}" type="pres">
      <dgm:prSet presAssocID="{56B6FB97-F41B-4EC3-BBA3-4407A9407477}" presName="conn2-1" presStyleLbl="parChTrans1D3" presStyleIdx="0" presStyleCnt="2"/>
      <dgm:spPr/>
      <dgm:t>
        <a:bodyPr/>
        <a:lstStyle/>
        <a:p>
          <a:endParaRPr lang="en-US"/>
        </a:p>
      </dgm:t>
    </dgm:pt>
    <dgm:pt modelId="{F911BA89-7833-4750-B102-86CF53180A99}" type="pres">
      <dgm:prSet presAssocID="{56B6FB97-F41B-4EC3-BBA3-4407A9407477}" presName="connTx" presStyleLbl="parChTrans1D3" presStyleIdx="0" presStyleCnt="2"/>
      <dgm:spPr/>
      <dgm:t>
        <a:bodyPr/>
        <a:lstStyle/>
        <a:p>
          <a:endParaRPr lang="en-US"/>
        </a:p>
      </dgm:t>
    </dgm:pt>
    <dgm:pt modelId="{EFA12BB5-3F55-4D76-AC15-55C1285FC9DB}" type="pres">
      <dgm:prSet presAssocID="{B5814467-A3E6-4BC7-A03C-28A7FBB7A5F6}" presName="root2" presStyleCnt="0"/>
      <dgm:spPr/>
    </dgm:pt>
    <dgm:pt modelId="{0A21F806-52EA-4B0F-B96A-A6874AED6996}" type="pres">
      <dgm:prSet presAssocID="{B5814467-A3E6-4BC7-A03C-28A7FBB7A5F6}" presName="LevelTwoTextNode" presStyleLbl="node3" presStyleIdx="0" presStyleCnt="2">
        <dgm:presLayoutVars>
          <dgm:chPref val="3"/>
        </dgm:presLayoutVars>
      </dgm:prSet>
      <dgm:spPr/>
      <dgm:t>
        <a:bodyPr/>
        <a:lstStyle/>
        <a:p>
          <a:endParaRPr lang="en-US"/>
        </a:p>
      </dgm:t>
    </dgm:pt>
    <dgm:pt modelId="{46C850EB-E02E-4064-BF6A-3585A229AD08}" type="pres">
      <dgm:prSet presAssocID="{B5814467-A3E6-4BC7-A03C-28A7FBB7A5F6}" presName="level3hierChild" presStyleCnt="0"/>
      <dgm:spPr/>
    </dgm:pt>
    <dgm:pt modelId="{7EE44FD0-543A-4B3D-A319-364BAEBAD19E}" type="pres">
      <dgm:prSet presAssocID="{2647648A-DC3E-405E-89C9-1D9A9EC60EC9}" presName="conn2-1" presStyleLbl="parChTrans1D2" presStyleIdx="1" presStyleCnt="2"/>
      <dgm:spPr/>
      <dgm:t>
        <a:bodyPr/>
        <a:lstStyle/>
        <a:p>
          <a:endParaRPr lang="en-US"/>
        </a:p>
      </dgm:t>
    </dgm:pt>
    <dgm:pt modelId="{FCFB536C-C1FA-44A4-A9DD-9446B31A85B3}" type="pres">
      <dgm:prSet presAssocID="{2647648A-DC3E-405E-89C9-1D9A9EC60EC9}" presName="connTx" presStyleLbl="parChTrans1D2" presStyleIdx="1" presStyleCnt="2"/>
      <dgm:spPr/>
      <dgm:t>
        <a:bodyPr/>
        <a:lstStyle/>
        <a:p>
          <a:endParaRPr lang="en-US"/>
        </a:p>
      </dgm:t>
    </dgm:pt>
    <dgm:pt modelId="{325FF195-45C0-4A3E-8A54-B99049C6415C}" type="pres">
      <dgm:prSet presAssocID="{1FA6D056-B016-4EFF-89F4-4B5D29A55A59}" presName="root2" presStyleCnt="0"/>
      <dgm:spPr/>
    </dgm:pt>
    <dgm:pt modelId="{1BDDFE6C-71F6-468A-82EF-D02ACC859E94}" type="pres">
      <dgm:prSet presAssocID="{1FA6D056-B016-4EFF-89F4-4B5D29A55A59}" presName="LevelTwoTextNode" presStyleLbl="node2" presStyleIdx="1" presStyleCnt="2">
        <dgm:presLayoutVars>
          <dgm:chPref val="3"/>
        </dgm:presLayoutVars>
      </dgm:prSet>
      <dgm:spPr/>
      <dgm:t>
        <a:bodyPr/>
        <a:lstStyle/>
        <a:p>
          <a:endParaRPr lang="en-US"/>
        </a:p>
      </dgm:t>
    </dgm:pt>
    <dgm:pt modelId="{0F3A6F62-6B5D-4343-822A-F626269DEE04}" type="pres">
      <dgm:prSet presAssocID="{1FA6D056-B016-4EFF-89F4-4B5D29A55A59}" presName="level3hierChild" presStyleCnt="0"/>
      <dgm:spPr/>
    </dgm:pt>
    <dgm:pt modelId="{128115A8-C9A0-4D0D-9B97-DFA228F15BD3}" type="pres">
      <dgm:prSet presAssocID="{5C4FD1E9-2186-4940-AE4D-A144BA8A7D81}" presName="conn2-1" presStyleLbl="parChTrans1D3" presStyleIdx="1" presStyleCnt="2"/>
      <dgm:spPr/>
      <dgm:t>
        <a:bodyPr/>
        <a:lstStyle/>
        <a:p>
          <a:endParaRPr lang="en-US"/>
        </a:p>
      </dgm:t>
    </dgm:pt>
    <dgm:pt modelId="{B365C5FF-2E8D-4F8A-AB1A-17F9BAA7EDDB}" type="pres">
      <dgm:prSet presAssocID="{5C4FD1E9-2186-4940-AE4D-A144BA8A7D81}" presName="connTx" presStyleLbl="parChTrans1D3" presStyleIdx="1" presStyleCnt="2"/>
      <dgm:spPr/>
      <dgm:t>
        <a:bodyPr/>
        <a:lstStyle/>
        <a:p>
          <a:endParaRPr lang="en-US"/>
        </a:p>
      </dgm:t>
    </dgm:pt>
    <dgm:pt modelId="{F3675869-EB3A-40DE-82AA-648EE20457C1}" type="pres">
      <dgm:prSet presAssocID="{F5D32A33-7A4D-4202-89F9-B2F620F5F405}" presName="root2" presStyleCnt="0"/>
      <dgm:spPr/>
    </dgm:pt>
    <dgm:pt modelId="{97E51C4C-D7DF-4FEA-B4FE-B2EAF370153F}" type="pres">
      <dgm:prSet presAssocID="{F5D32A33-7A4D-4202-89F9-B2F620F5F405}" presName="LevelTwoTextNode" presStyleLbl="node3" presStyleIdx="1" presStyleCnt="2">
        <dgm:presLayoutVars>
          <dgm:chPref val="3"/>
        </dgm:presLayoutVars>
      </dgm:prSet>
      <dgm:spPr/>
      <dgm:t>
        <a:bodyPr/>
        <a:lstStyle/>
        <a:p>
          <a:endParaRPr lang="en-US"/>
        </a:p>
      </dgm:t>
    </dgm:pt>
    <dgm:pt modelId="{DA0CDEEA-49F6-4E3B-86F0-DF1B0DA469E5}" type="pres">
      <dgm:prSet presAssocID="{F5D32A33-7A4D-4202-89F9-B2F620F5F405}" presName="level3hierChild" presStyleCnt="0"/>
      <dgm:spPr/>
    </dgm:pt>
  </dgm:ptLst>
  <dgm:cxnLst>
    <dgm:cxn modelId="{34C5159C-AC07-4F0B-A1FD-3EC6004CD7AF}" srcId="{7909C97C-C646-4E43-8A40-018A3E1A9FC2}" destId="{1FA6D056-B016-4EFF-89F4-4B5D29A55A59}" srcOrd="1" destOrd="0" parTransId="{2647648A-DC3E-405E-89C9-1D9A9EC60EC9}" sibTransId="{7EB1F84E-9F73-4376-8DD9-BC0FFB71967E}"/>
    <dgm:cxn modelId="{672FC3D7-1C1F-409A-AB39-9C3F183B8511}" srcId="{823B32E3-3A1A-4A9A-91EF-A704434D9D18}" destId="{B5814467-A3E6-4BC7-A03C-28A7FBB7A5F6}" srcOrd="0" destOrd="0" parTransId="{56B6FB97-F41B-4EC3-BBA3-4407A9407477}" sibTransId="{996EBF88-081F-475A-BCD3-5C20C23470A7}"/>
    <dgm:cxn modelId="{88F2EEFB-18BF-4641-92E4-1DDEFA758501}" type="presOf" srcId="{1FA6D056-B016-4EFF-89F4-4B5D29A55A59}" destId="{1BDDFE6C-71F6-468A-82EF-D02ACC859E94}" srcOrd="0" destOrd="0" presId="urn:microsoft.com/office/officeart/2005/8/layout/hierarchy2"/>
    <dgm:cxn modelId="{1CCF8AA0-EBF6-496F-906C-051D9332A2CB}" type="presOf" srcId="{5C4FD1E9-2186-4940-AE4D-A144BA8A7D81}" destId="{B365C5FF-2E8D-4F8A-AB1A-17F9BAA7EDDB}" srcOrd="1" destOrd="0" presId="urn:microsoft.com/office/officeart/2005/8/layout/hierarchy2"/>
    <dgm:cxn modelId="{FE6A5B9F-1DB5-4264-9C24-B91D2671304F}" srcId="{7909C97C-C646-4E43-8A40-018A3E1A9FC2}" destId="{823B32E3-3A1A-4A9A-91EF-A704434D9D18}" srcOrd="0" destOrd="0" parTransId="{B793F7D6-69DB-4F91-97A2-D390D911480C}" sibTransId="{7D40B3F2-F7D5-4D84-ADAD-4B0F7B263869}"/>
    <dgm:cxn modelId="{1C98FF6B-4249-4031-B5D1-1D8DC3F410E0}" type="presOf" srcId="{B793F7D6-69DB-4F91-97A2-D390D911480C}" destId="{580F6EFE-7FDD-4F1C-8EFF-43384CA5F8A4}" srcOrd="1" destOrd="0" presId="urn:microsoft.com/office/officeart/2005/8/layout/hierarchy2"/>
    <dgm:cxn modelId="{0A7624B1-EB1F-4B90-ACFB-AA7F1820608F}" srcId="{A3A6D433-8E60-47FF-B4F5-2F7609332F19}" destId="{7909C97C-C646-4E43-8A40-018A3E1A9FC2}" srcOrd="0" destOrd="0" parTransId="{28B78C04-CF24-4AEF-8EE9-04B47F12E918}" sibTransId="{6A7DE6C9-83C4-48C3-8F82-84ED6D63F42E}"/>
    <dgm:cxn modelId="{C297F8A7-E881-4D68-B96D-AC76C09749D6}" type="presOf" srcId="{B793F7D6-69DB-4F91-97A2-D390D911480C}" destId="{718208C0-5EC1-445A-926C-FB6E26BCFAF7}" srcOrd="0" destOrd="0" presId="urn:microsoft.com/office/officeart/2005/8/layout/hierarchy2"/>
    <dgm:cxn modelId="{8355D8B9-7CAB-41C8-8F5D-762D4F388C90}" type="presOf" srcId="{2647648A-DC3E-405E-89C9-1D9A9EC60EC9}" destId="{FCFB536C-C1FA-44A4-A9DD-9446B31A85B3}" srcOrd="1" destOrd="0" presId="urn:microsoft.com/office/officeart/2005/8/layout/hierarchy2"/>
    <dgm:cxn modelId="{5014F659-2C30-4B61-B156-1D42B707C58F}" type="presOf" srcId="{5C4FD1E9-2186-4940-AE4D-A144BA8A7D81}" destId="{128115A8-C9A0-4D0D-9B97-DFA228F15BD3}" srcOrd="0" destOrd="0" presId="urn:microsoft.com/office/officeart/2005/8/layout/hierarchy2"/>
    <dgm:cxn modelId="{3644F25F-A558-483E-BA24-72051CA0F2E1}" type="presOf" srcId="{823B32E3-3A1A-4A9A-91EF-A704434D9D18}" destId="{D505BB70-1EB9-48DB-87CC-53B53B450078}" srcOrd="0" destOrd="0" presId="urn:microsoft.com/office/officeart/2005/8/layout/hierarchy2"/>
    <dgm:cxn modelId="{938938FA-2D7C-4BA3-BBE9-656283A04013}" srcId="{1FA6D056-B016-4EFF-89F4-4B5D29A55A59}" destId="{F5D32A33-7A4D-4202-89F9-B2F620F5F405}" srcOrd="0" destOrd="0" parTransId="{5C4FD1E9-2186-4940-AE4D-A144BA8A7D81}" sibTransId="{92F62494-6BE0-4773-9823-B2A4E35B1094}"/>
    <dgm:cxn modelId="{509E474A-E7B6-4E4E-8E83-467CB42238B5}" type="presOf" srcId="{B5814467-A3E6-4BC7-A03C-28A7FBB7A5F6}" destId="{0A21F806-52EA-4B0F-B96A-A6874AED6996}" srcOrd="0" destOrd="0" presId="urn:microsoft.com/office/officeart/2005/8/layout/hierarchy2"/>
    <dgm:cxn modelId="{D7126B9B-94DC-4EFF-ABDD-6DC98B0CD01F}" type="presOf" srcId="{F5D32A33-7A4D-4202-89F9-B2F620F5F405}" destId="{97E51C4C-D7DF-4FEA-B4FE-B2EAF370153F}" srcOrd="0" destOrd="0" presId="urn:microsoft.com/office/officeart/2005/8/layout/hierarchy2"/>
    <dgm:cxn modelId="{109C8D4B-F87A-4767-AA41-C7C5B7A8C2BB}" type="presOf" srcId="{7909C97C-C646-4E43-8A40-018A3E1A9FC2}" destId="{B6C734CA-9463-4516-931D-3B1A2AC8B917}" srcOrd="0" destOrd="0" presId="urn:microsoft.com/office/officeart/2005/8/layout/hierarchy2"/>
    <dgm:cxn modelId="{A14EAE0C-64E7-4006-A352-293FE8BADF7E}" type="presOf" srcId="{2647648A-DC3E-405E-89C9-1D9A9EC60EC9}" destId="{7EE44FD0-543A-4B3D-A319-364BAEBAD19E}" srcOrd="0" destOrd="0" presId="urn:microsoft.com/office/officeart/2005/8/layout/hierarchy2"/>
    <dgm:cxn modelId="{E7FEA3ED-B356-477A-97A6-D549264946E5}" type="presOf" srcId="{A3A6D433-8E60-47FF-B4F5-2F7609332F19}" destId="{7927C266-AC47-472B-89EC-7A6ADA4966A9}" srcOrd="0" destOrd="0" presId="urn:microsoft.com/office/officeart/2005/8/layout/hierarchy2"/>
    <dgm:cxn modelId="{E02560C4-62BD-4ABF-8068-97EB139BF781}" type="presOf" srcId="{56B6FB97-F41B-4EC3-BBA3-4407A9407477}" destId="{F911BA89-7833-4750-B102-86CF53180A99}" srcOrd="1" destOrd="0" presId="urn:microsoft.com/office/officeart/2005/8/layout/hierarchy2"/>
    <dgm:cxn modelId="{AB71880E-F903-42A2-A64D-DA4E936E8812}" type="presOf" srcId="{56B6FB97-F41B-4EC3-BBA3-4407A9407477}" destId="{1908799F-1993-4E66-A18D-AC1E3CA0F416}" srcOrd="0" destOrd="0" presId="urn:microsoft.com/office/officeart/2005/8/layout/hierarchy2"/>
    <dgm:cxn modelId="{07E35733-AD68-40D8-AC7D-2DBC9B0F9A9E}" type="presParOf" srcId="{7927C266-AC47-472B-89EC-7A6ADA4966A9}" destId="{7D1D5C2F-DD36-4826-A30F-70FBAB0ECD1A}" srcOrd="0" destOrd="0" presId="urn:microsoft.com/office/officeart/2005/8/layout/hierarchy2"/>
    <dgm:cxn modelId="{8322655B-ECF7-4AFB-B58F-D0EC38B9B791}" type="presParOf" srcId="{7D1D5C2F-DD36-4826-A30F-70FBAB0ECD1A}" destId="{B6C734CA-9463-4516-931D-3B1A2AC8B917}" srcOrd="0" destOrd="0" presId="urn:microsoft.com/office/officeart/2005/8/layout/hierarchy2"/>
    <dgm:cxn modelId="{C3E12366-7B2B-4832-B261-3092629BFDD6}" type="presParOf" srcId="{7D1D5C2F-DD36-4826-A30F-70FBAB0ECD1A}" destId="{D934BD45-BADF-4CCC-A809-E8AC3960E021}" srcOrd="1" destOrd="0" presId="urn:microsoft.com/office/officeart/2005/8/layout/hierarchy2"/>
    <dgm:cxn modelId="{00EB551F-7B8D-4A19-AFE9-2703BA3FAF7A}" type="presParOf" srcId="{D934BD45-BADF-4CCC-A809-E8AC3960E021}" destId="{718208C0-5EC1-445A-926C-FB6E26BCFAF7}" srcOrd="0" destOrd="0" presId="urn:microsoft.com/office/officeart/2005/8/layout/hierarchy2"/>
    <dgm:cxn modelId="{20785966-0A44-4A0A-BF59-2E791C98149A}" type="presParOf" srcId="{718208C0-5EC1-445A-926C-FB6E26BCFAF7}" destId="{580F6EFE-7FDD-4F1C-8EFF-43384CA5F8A4}" srcOrd="0" destOrd="0" presId="urn:microsoft.com/office/officeart/2005/8/layout/hierarchy2"/>
    <dgm:cxn modelId="{52CBD543-861C-4745-B1CE-3ACB0ADD4C9B}" type="presParOf" srcId="{D934BD45-BADF-4CCC-A809-E8AC3960E021}" destId="{B67BB40C-ADFE-49CB-9DFB-FE208A148653}" srcOrd="1" destOrd="0" presId="urn:microsoft.com/office/officeart/2005/8/layout/hierarchy2"/>
    <dgm:cxn modelId="{90BB4910-0F7F-4F66-ABE9-56E0B256B052}" type="presParOf" srcId="{B67BB40C-ADFE-49CB-9DFB-FE208A148653}" destId="{D505BB70-1EB9-48DB-87CC-53B53B450078}" srcOrd="0" destOrd="0" presId="urn:microsoft.com/office/officeart/2005/8/layout/hierarchy2"/>
    <dgm:cxn modelId="{675F174A-23B6-4C2F-BEC9-5DF164614584}" type="presParOf" srcId="{B67BB40C-ADFE-49CB-9DFB-FE208A148653}" destId="{FEA744BE-CB77-43BE-B4FF-EC1E7B78E387}" srcOrd="1" destOrd="0" presId="urn:microsoft.com/office/officeart/2005/8/layout/hierarchy2"/>
    <dgm:cxn modelId="{466B4548-2319-4B84-988A-1EC42C61A401}" type="presParOf" srcId="{FEA744BE-CB77-43BE-B4FF-EC1E7B78E387}" destId="{1908799F-1993-4E66-A18D-AC1E3CA0F416}" srcOrd="0" destOrd="0" presId="urn:microsoft.com/office/officeart/2005/8/layout/hierarchy2"/>
    <dgm:cxn modelId="{8F093CAE-1B38-4238-BA05-CE581A9E5E12}" type="presParOf" srcId="{1908799F-1993-4E66-A18D-AC1E3CA0F416}" destId="{F911BA89-7833-4750-B102-86CF53180A99}" srcOrd="0" destOrd="0" presId="urn:microsoft.com/office/officeart/2005/8/layout/hierarchy2"/>
    <dgm:cxn modelId="{F53469E6-07A7-45ED-9C55-E1136F066C5B}" type="presParOf" srcId="{FEA744BE-CB77-43BE-B4FF-EC1E7B78E387}" destId="{EFA12BB5-3F55-4D76-AC15-55C1285FC9DB}" srcOrd="1" destOrd="0" presId="urn:microsoft.com/office/officeart/2005/8/layout/hierarchy2"/>
    <dgm:cxn modelId="{6248212F-D870-4225-BEBA-2E6347AB3374}" type="presParOf" srcId="{EFA12BB5-3F55-4D76-AC15-55C1285FC9DB}" destId="{0A21F806-52EA-4B0F-B96A-A6874AED6996}" srcOrd="0" destOrd="0" presId="urn:microsoft.com/office/officeart/2005/8/layout/hierarchy2"/>
    <dgm:cxn modelId="{B1E4630D-6847-49F6-BBC7-9D08533E798D}" type="presParOf" srcId="{EFA12BB5-3F55-4D76-AC15-55C1285FC9DB}" destId="{46C850EB-E02E-4064-BF6A-3585A229AD08}" srcOrd="1" destOrd="0" presId="urn:microsoft.com/office/officeart/2005/8/layout/hierarchy2"/>
    <dgm:cxn modelId="{37B863C5-7750-42FA-A9A5-D822BA90E225}" type="presParOf" srcId="{D934BD45-BADF-4CCC-A809-E8AC3960E021}" destId="{7EE44FD0-543A-4B3D-A319-364BAEBAD19E}" srcOrd="2" destOrd="0" presId="urn:microsoft.com/office/officeart/2005/8/layout/hierarchy2"/>
    <dgm:cxn modelId="{21005644-74EC-45A1-9E4F-B01653B6A4D4}" type="presParOf" srcId="{7EE44FD0-543A-4B3D-A319-364BAEBAD19E}" destId="{FCFB536C-C1FA-44A4-A9DD-9446B31A85B3}" srcOrd="0" destOrd="0" presId="urn:microsoft.com/office/officeart/2005/8/layout/hierarchy2"/>
    <dgm:cxn modelId="{182752DF-FB76-41A1-8E27-F1BCBEC7503A}" type="presParOf" srcId="{D934BD45-BADF-4CCC-A809-E8AC3960E021}" destId="{325FF195-45C0-4A3E-8A54-B99049C6415C}" srcOrd="3" destOrd="0" presId="urn:microsoft.com/office/officeart/2005/8/layout/hierarchy2"/>
    <dgm:cxn modelId="{33E12D79-E57A-4A73-87D5-730540407A09}" type="presParOf" srcId="{325FF195-45C0-4A3E-8A54-B99049C6415C}" destId="{1BDDFE6C-71F6-468A-82EF-D02ACC859E94}" srcOrd="0" destOrd="0" presId="urn:microsoft.com/office/officeart/2005/8/layout/hierarchy2"/>
    <dgm:cxn modelId="{E0D236ED-7115-44A4-89EB-AF6A386DD70E}" type="presParOf" srcId="{325FF195-45C0-4A3E-8A54-B99049C6415C}" destId="{0F3A6F62-6B5D-4343-822A-F626269DEE04}" srcOrd="1" destOrd="0" presId="urn:microsoft.com/office/officeart/2005/8/layout/hierarchy2"/>
    <dgm:cxn modelId="{803FEBCB-5FD9-43A1-87E8-0C6AE4D50A5F}" type="presParOf" srcId="{0F3A6F62-6B5D-4343-822A-F626269DEE04}" destId="{128115A8-C9A0-4D0D-9B97-DFA228F15BD3}" srcOrd="0" destOrd="0" presId="urn:microsoft.com/office/officeart/2005/8/layout/hierarchy2"/>
    <dgm:cxn modelId="{61C65880-3D53-4EF3-9753-6719844DCA78}" type="presParOf" srcId="{128115A8-C9A0-4D0D-9B97-DFA228F15BD3}" destId="{B365C5FF-2E8D-4F8A-AB1A-17F9BAA7EDDB}" srcOrd="0" destOrd="0" presId="urn:microsoft.com/office/officeart/2005/8/layout/hierarchy2"/>
    <dgm:cxn modelId="{26869CB8-5EB0-46DB-9691-D668AA7F5E5E}" type="presParOf" srcId="{0F3A6F62-6B5D-4343-822A-F626269DEE04}" destId="{F3675869-EB3A-40DE-82AA-648EE20457C1}" srcOrd="1" destOrd="0" presId="urn:microsoft.com/office/officeart/2005/8/layout/hierarchy2"/>
    <dgm:cxn modelId="{D60B8E32-7DA5-41FB-A71E-BB0A113B0205}" type="presParOf" srcId="{F3675869-EB3A-40DE-82AA-648EE20457C1}" destId="{97E51C4C-D7DF-4FEA-B4FE-B2EAF370153F}" srcOrd="0" destOrd="0" presId="urn:microsoft.com/office/officeart/2005/8/layout/hierarchy2"/>
    <dgm:cxn modelId="{62E509BC-10F5-429F-A11B-2F13ED082D14}" type="presParOf" srcId="{F3675869-EB3A-40DE-82AA-648EE20457C1}" destId="{DA0CDEEA-49F6-4E3B-86F0-DF1B0DA469E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EE80BE-ABB3-4D4F-A1CD-073D9D49A60D}" type="doc">
      <dgm:prSet loTypeId="urn:microsoft.com/office/officeart/2005/8/layout/process4" loCatId="process" qsTypeId="urn:microsoft.com/office/officeart/2005/8/quickstyle/simple1" qsCatId="simple" csTypeId="urn:microsoft.com/office/officeart/2005/8/colors/colorful4" csCatId="colorful" phldr="1"/>
      <dgm:spPr/>
      <dgm:t>
        <a:bodyPr/>
        <a:lstStyle/>
        <a:p>
          <a:endParaRPr lang="en-US"/>
        </a:p>
      </dgm:t>
    </dgm:pt>
    <dgm:pt modelId="{A096CE59-9E2F-4098-B192-CBFAABD70EE9}">
      <dgm:prSet phldrT="[Text]" custT="1"/>
      <dgm:spPr/>
      <dgm:t>
        <a:bodyPr/>
        <a:lstStyle/>
        <a:p>
          <a:r>
            <a:rPr lang="vi-VN" sz="2000" dirty="0" smtClean="0"/>
            <a:t> –  Phân biệt được các nước trên thế giới theo trình độ phát triển kinh tế: nước phát triển và nước đang phát triển với các chỉ tiêu về thu nhập bình quân (tỉnh theo GNI người), cơ cấu kinh tế và chỉ số phát triển con người (HDI). </a:t>
          </a:r>
          <a:endParaRPr lang="en-US" sz="2000" dirty="0"/>
        </a:p>
      </dgm:t>
    </dgm:pt>
    <dgm:pt modelId="{5A3D1B0D-07CB-4E93-8154-3CAA7ABEB0B2}" type="parTrans" cxnId="{15186BBF-BFB0-4771-851E-6C63E71EC06E}">
      <dgm:prSet/>
      <dgm:spPr/>
      <dgm:t>
        <a:bodyPr/>
        <a:lstStyle/>
        <a:p>
          <a:endParaRPr lang="en-US"/>
        </a:p>
      </dgm:t>
    </dgm:pt>
    <dgm:pt modelId="{B25704F8-F094-4105-A50B-1495A364DAEF}" type="sibTrans" cxnId="{15186BBF-BFB0-4771-851E-6C63E71EC06E}">
      <dgm:prSet/>
      <dgm:spPr/>
      <dgm:t>
        <a:bodyPr/>
        <a:lstStyle/>
        <a:p>
          <a:endParaRPr lang="en-US"/>
        </a:p>
      </dgm:t>
    </dgm:pt>
    <dgm:pt modelId="{6E4A71DA-27D4-46F8-ABA1-D86A716B801B}">
      <dgm:prSet custT="1"/>
      <dgm:spPr/>
      <dgm:t>
        <a:bodyPr/>
        <a:lstStyle/>
        <a:p>
          <a:r>
            <a:rPr lang="vi-VN" sz="2000" dirty="0" smtClean="0"/>
            <a:t> – Trình bày được sự khác biệt về kinh tế và một số khía cạnh xã hội của các nhóm nước. </a:t>
          </a:r>
          <a:endParaRPr lang="en-US" sz="2000" dirty="0" smtClean="0"/>
        </a:p>
      </dgm:t>
    </dgm:pt>
    <dgm:pt modelId="{06C066D1-FD76-49E8-96B2-DE4A149951B4}" type="parTrans" cxnId="{76BD107C-759F-4C2A-8469-6974E2CF5B4C}">
      <dgm:prSet/>
      <dgm:spPr/>
      <dgm:t>
        <a:bodyPr/>
        <a:lstStyle/>
        <a:p>
          <a:endParaRPr lang="en-US"/>
        </a:p>
      </dgm:t>
    </dgm:pt>
    <dgm:pt modelId="{D8940043-3EAC-41F7-80BD-3B92D7123BF2}" type="sibTrans" cxnId="{76BD107C-759F-4C2A-8469-6974E2CF5B4C}">
      <dgm:prSet/>
      <dgm:spPr/>
      <dgm:t>
        <a:bodyPr/>
        <a:lstStyle/>
        <a:p>
          <a:endParaRPr lang="en-US"/>
        </a:p>
      </dgm:t>
    </dgm:pt>
    <dgm:pt modelId="{1A852361-F0D3-44F3-8F85-40B3CAF89B58}">
      <dgm:prSet custT="1"/>
      <dgm:spPr/>
      <dgm:t>
        <a:bodyPr/>
        <a:lstStyle/>
        <a:p>
          <a:r>
            <a:rPr lang="vi-VN" sz="2000" dirty="0" smtClean="0"/>
            <a:t> – Sử dụng được bản đồ để xác định sự phân bố các nhóm nước, phân tích được bảng số liệu về kinh tế – xã hội của các nhóm nước.</a:t>
          </a:r>
          <a:endParaRPr lang="en-US" sz="2000" dirty="0" smtClean="0"/>
        </a:p>
      </dgm:t>
    </dgm:pt>
    <dgm:pt modelId="{3503D208-07F3-4B73-AF27-4EF1A3D077BC}" type="parTrans" cxnId="{45DCA129-7827-4239-A673-61BFA53CB305}">
      <dgm:prSet/>
      <dgm:spPr/>
      <dgm:t>
        <a:bodyPr/>
        <a:lstStyle/>
        <a:p>
          <a:endParaRPr lang="en-US"/>
        </a:p>
      </dgm:t>
    </dgm:pt>
    <dgm:pt modelId="{C72ADE00-46B9-4C77-80B0-CA823F645C82}" type="sibTrans" cxnId="{45DCA129-7827-4239-A673-61BFA53CB305}">
      <dgm:prSet/>
      <dgm:spPr/>
      <dgm:t>
        <a:bodyPr/>
        <a:lstStyle/>
        <a:p>
          <a:endParaRPr lang="en-US"/>
        </a:p>
      </dgm:t>
    </dgm:pt>
    <dgm:pt modelId="{58513DC9-5385-4AC3-9E36-6EE1E73434B8}">
      <dgm:prSet custT="1"/>
      <dgm:spPr/>
      <dgm:t>
        <a:bodyPr/>
        <a:lstStyle/>
        <a:p>
          <a:r>
            <a:rPr lang="vi-VN" sz="2000" smtClean="0"/>
            <a:t> – Thu thập được tư liệu về kinh tế – xã hội của một số nước từ các nguồn khác nhau.</a:t>
          </a:r>
          <a:endParaRPr lang="en-US" sz="2000" dirty="0" smtClean="0"/>
        </a:p>
      </dgm:t>
    </dgm:pt>
    <dgm:pt modelId="{6836C7CB-CA90-4003-9882-EC8A08EDEF3D}" type="parTrans" cxnId="{47507BBF-C3B2-4FF1-AD74-3C0CA0336600}">
      <dgm:prSet/>
      <dgm:spPr/>
      <dgm:t>
        <a:bodyPr/>
        <a:lstStyle/>
        <a:p>
          <a:endParaRPr lang="en-US"/>
        </a:p>
      </dgm:t>
    </dgm:pt>
    <dgm:pt modelId="{03C7DF87-879C-40DB-8451-01AB01C6705D}" type="sibTrans" cxnId="{47507BBF-C3B2-4FF1-AD74-3C0CA0336600}">
      <dgm:prSet/>
      <dgm:spPr/>
      <dgm:t>
        <a:bodyPr/>
        <a:lstStyle/>
        <a:p>
          <a:endParaRPr lang="en-US"/>
        </a:p>
      </dgm:t>
    </dgm:pt>
    <dgm:pt modelId="{DBD90A8F-9405-46A8-9886-700DC7AD21C1}" type="pres">
      <dgm:prSet presAssocID="{3CEE80BE-ABB3-4D4F-A1CD-073D9D49A60D}" presName="Name0" presStyleCnt="0">
        <dgm:presLayoutVars>
          <dgm:dir/>
          <dgm:animLvl val="lvl"/>
          <dgm:resizeHandles val="exact"/>
        </dgm:presLayoutVars>
      </dgm:prSet>
      <dgm:spPr/>
      <dgm:t>
        <a:bodyPr/>
        <a:lstStyle/>
        <a:p>
          <a:endParaRPr lang="en-US"/>
        </a:p>
      </dgm:t>
    </dgm:pt>
    <dgm:pt modelId="{079D9641-E8BF-481B-BEEC-31D098362147}" type="pres">
      <dgm:prSet presAssocID="{58513DC9-5385-4AC3-9E36-6EE1E73434B8}" presName="boxAndChildren" presStyleCnt="0"/>
      <dgm:spPr/>
      <dgm:t>
        <a:bodyPr/>
        <a:lstStyle/>
        <a:p>
          <a:endParaRPr lang="en-US"/>
        </a:p>
      </dgm:t>
    </dgm:pt>
    <dgm:pt modelId="{38862A7A-9BF4-44F0-84E3-3DC9CD405CFA}" type="pres">
      <dgm:prSet presAssocID="{58513DC9-5385-4AC3-9E36-6EE1E73434B8}" presName="parentTextBox" presStyleLbl="node1" presStyleIdx="0" presStyleCnt="4"/>
      <dgm:spPr/>
      <dgm:t>
        <a:bodyPr/>
        <a:lstStyle/>
        <a:p>
          <a:endParaRPr lang="en-US"/>
        </a:p>
      </dgm:t>
    </dgm:pt>
    <dgm:pt modelId="{1AB88A61-9C70-4319-840B-DBABABCD16ED}" type="pres">
      <dgm:prSet presAssocID="{C72ADE00-46B9-4C77-80B0-CA823F645C82}" presName="sp" presStyleCnt="0"/>
      <dgm:spPr/>
      <dgm:t>
        <a:bodyPr/>
        <a:lstStyle/>
        <a:p>
          <a:endParaRPr lang="en-US"/>
        </a:p>
      </dgm:t>
    </dgm:pt>
    <dgm:pt modelId="{441AFC89-A603-485A-9E88-8E858C4DA9C1}" type="pres">
      <dgm:prSet presAssocID="{1A852361-F0D3-44F3-8F85-40B3CAF89B58}" presName="arrowAndChildren" presStyleCnt="0"/>
      <dgm:spPr/>
      <dgm:t>
        <a:bodyPr/>
        <a:lstStyle/>
        <a:p>
          <a:endParaRPr lang="en-US"/>
        </a:p>
      </dgm:t>
    </dgm:pt>
    <dgm:pt modelId="{9FE2D481-E7E8-4D64-81E6-FA48695DBD51}" type="pres">
      <dgm:prSet presAssocID="{1A852361-F0D3-44F3-8F85-40B3CAF89B58}" presName="parentTextArrow" presStyleLbl="node1" presStyleIdx="1" presStyleCnt="4"/>
      <dgm:spPr/>
      <dgm:t>
        <a:bodyPr/>
        <a:lstStyle/>
        <a:p>
          <a:endParaRPr lang="en-US"/>
        </a:p>
      </dgm:t>
    </dgm:pt>
    <dgm:pt modelId="{824E6D98-E3E8-45C1-8857-77FB3A40677B}" type="pres">
      <dgm:prSet presAssocID="{D8940043-3EAC-41F7-80BD-3B92D7123BF2}" presName="sp" presStyleCnt="0"/>
      <dgm:spPr/>
      <dgm:t>
        <a:bodyPr/>
        <a:lstStyle/>
        <a:p>
          <a:endParaRPr lang="en-US"/>
        </a:p>
      </dgm:t>
    </dgm:pt>
    <dgm:pt modelId="{446748A0-7DF2-41E3-971E-EABA37B55E65}" type="pres">
      <dgm:prSet presAssocID="{6E4A71DA-27D4-46F8-ABA1-D86A716B801B}" presName="arrowAndChildren" presStyleCnt="0"/>
      <dgm:spPr/>
      <dgm:t>
        <a:bodyPr/>
        <a:lstStyle/>
        <a:p>
          <a:endParaRPr lang="en-US"/>
        </a:p>
      </dgm:t>
    </dgm:pt>
    <dgm:pt modelId="{B114014B-6365-4799-BC54-70E7EB8CF0A3}" type="pres">
      <dgm:prSet presAssocID="{6E4A71DA-27D4-46F8-ABA1-D86A716B801B}" presName="parentTextArrow" presStyleLbl="node1" presStyleIdx="2" presStyleCnt="4"/>
      <dgm:spPr/>
      <dgm:t>
        <a:bodyPr/>
        <a:lstStyle/>
        <a:p>
          <a:endParaRPr lang="en-US"/>
        </a:p>
      </dgm:t>
    </dgm:pt>
    <dgm:pt modelId="{7F810C71-88EA-4051-B0CC-BBC60D41FB99}" type="pres">
      <dgm:prSet presAssocID="{B25704F8-F094-4105-A50B-1495A364DAEF}" presName="sp" presStyleCnt="0"/>
      <dgm:spPr/>
      <dgm:t>
        <a:bodyPr/>
        <a:lstStyle/>
        <a:p>
          <a:endParaRPr lang="en-US"/>
        </a:p>
      </dgm:t>
    </dgm:pt>
    <dgm:pt modelId="{07593A29-F49C-4857-BBD9-899F78C681C6}" type="pres">
      <dgm:prSet presAssocID="{A096CE59-9E2F-4098-B192-CBFAABD70EE9}" presName="arrowAndChildren" presStyleCnt="0"/>
      <dgm:spPr/>
      <dgm:t>
        <a:bodyPr/>
        <a:lstStyle/>
        <a:p>
          <a:endParaRPr lang="en-US"/>
        </a:p>
      </dgm:t>
    </dgm:pt>
    <dgm:pt modelId="{E0B87004-8EA6-4677-8E0F-77F4FCA4D78D}" type="pres">
      <dgm:prSet presAssocID="{A096CE59-9E2F-4098-B192-CBFAABD70EE9}" presName="parentTextArrow" presStyleLbl="node1" presStyleIdx="3" presStyleCnt="4" custLinFactNeighborX="1132" custLinFactNeighborY="-9213"/>
      <dgm:spPr/>
      <dgm:t>
        <a:bodyPr/>
        <a:lstStyle/>
        <a:p>
          <a:endParaRPr lang="en-US"/>
        </a:p>
      </dgm:t>
    </dgm:pt>
  </dgm:ptLst>
  <dgm:cxnLst>
    <dgm:cxn modelId="{15186BBF-BFB0-4771-851E-6C63E71EC06E}" srcId="{3CEE80BE-ABB3-4D4F-A1CD-073D9D49A60D}" destId="{A096CE59-9E2F-4098-B192-CBFAABD70EE9}" srcOrd="0" destOrd="0" parTransId="{5A3D1B0D-07CB-4E93-8154-3CAA7ABEB0B2}" sibTransId="{B25704F8-F094-4105-A50B-1495A364DAEF}"/>
    <dgm:cxn modelId="{47507BBF-C3B2-4FF1-AD74-3C0CA0336600}" srcId="{3CEE80BE-ABB3-4D4F-A1CD-073D9D49A60D}" destId="{58513DC9-5385-4AC3-9E36-6EE1E73434B8}" srcOrd="3" destOrd="0" parTransId="{6836C7CB-CA90-4003-9882-EC8A08EDEF3D}" sibTransId="{03C7DF87-879C-40DB-8451-01AB01C6705D}"/>
    <dgm:cxn modelId="{1FAFA87E-C9F6-41BF-953E-5C7D4B70B8AC}" type="presOf" srcId="{A096CE59-9E2F-4098-B192-CBFAABD70EE9}" destId="{E0B87004-8EA6-4677-8E0F-77F4FCA4D78D}" srcOrd="0" destOrd="0" presId="urn:microsoft.com/office/officeart/2005/8/layout/process4"/>
    <dgm:cxn modelId="{93BDD84D-C0B2-40F9-9F7C-1C3AB01B7688}" type="presOf" srcId="{3CEE80BE-ABB3-4D4F-A1CD-073D9D49A60D}" destId="{DBD90A8F-9405-46A8-9886-700DC7AD21C1}" srcOrd="0" destOrd="0" presId="urn:microsoft.com/office/officeart/2005/8/layout/process4"/>
    <dgm:cxn modelId="{5F7DBF9C-11D4-4195-BA05-02347F33A8B0}" type="presOf" srcId="{1A852361-F0D3-44F3-8F85-40B3CAF89B58}" destId="{9FE2D481-E7E8-4D64-81E6-FA48695DBD51}" srcOrd="0" destOrd="0" presId="urn:microsoft.com/office/officeart/2005/8/layout/process4"/>
    <dgm:cxn modelId="{76BD107C-759F-4C2A-8469-6974E2CF5B4C}" srcId="{3CEE80BE-ABB3-4D4F-A1CD-073D9D49A60D}" destId="{6E4A71DA-27D4-46F8-ABA1-D86A716B801B}" srcOrd="1" destOrd="0" parTransId="{06C066D1-FD76-49E8-96B2-DE4A149951B4}" sibTransId="{D8940043-3EAC-41F7-80BD-3B92D7123BF2}"/>
    <dgm:cxn modelId="{C1EDAC20-A754-4970-8657-3685BED91622}" type="presOf" srcId="{6E4A71DA-27D4-46F8-ABA1-D86A716B801B}" destId="{B114014B-6365-4799-BC54-70E7EB8CF0A3}" srcOrd="0" destOrd="0" presId="urn:microsoft.com/office/officeart/2005/8/layout/process4"/>
    <dgm:cxn modelId="{45DCA129-7827-4239-A673-61BFA53CB305}" srcId="{3CEE80BE-ABB3-4D4F-A1CD-073D9D49A60D}" destId="{1A852361-F0D3-44F3-8F85-40B3CAF89B58}" srcOrd="2" destOrd="0" parTransId="{3503D208-07F3-4B73-AF27-4EF1A3D077BC}" sibTransId="{C72ADE00-46B9-4C77-80B0-CA823F645C82}"/>
    <dgm:cxn modelId="{D0F5920C-D1E7-47F0-B933-CFDB0C6963A9}" type="presOf" srcId="{58513DC9-5385-4AC3-9E36-6EE1E73434B8}" destId="{38862A7A-9BF4-44F0-84E3-3DC9CD405CFA}" srcOrd="0" destOrd="0" presId="urn:microsoft.com/office/officeart/2005/8/layout/process4"/>
    <dgm:cxn modelId="{24CF98DB-FE97-4583-825D-E47201109AA2}" type="presParOf" srcId="{DBD90A8F-9405-46A8-9886-700DC7AD21C1}" destId="{079D9641-E8BF-481B-BEEC-31D098362147}" srcOrd="0" destOrd="0" presId="urn:microsoft.com/office/officeart/2005/8/layout/process4"/>
    <dgm:cxn modelId="{0D722881-1041-47DA-BE72-6C9C844EC95C}" type="presParOf" srcId="{079D9641-E8BF-481B-BEEC-31D098362147}" destId="{38862A7A-9BF4-44F0-84E3-3DC9CD405CFA}" srcOrd="0" destOrd="0" presId="urn:microsoft.com/office/officeart/2005/8/layout/process4"/>
    <dgm:cxn modelId="{FF8EF936-3E14-445F-A13C-B83C705166CB}" type="presParOf" srcId="{DBD90A8F-9405-46A8-9886-700DC7AD21C1}" destId="{1AB88A61-9C70-4319-840B-DBABABCD16ED}" srcOrd="1" destOrd="0" presId="urn:microsoft.com/office/officeart/2005/8/layout/process4"/>
    <dgm:cxn modelId="{6EC9689C-9C18-4978-816E-9AD7E113C8D0}" type="presParOf" srcId="{DBD90A8F-9405-46A8-9886-700DC7AD21C1}" destId="{441AFC89-A603-485A-9E88-8E858C4DA9C1}" srcOrd="2" destOrd="0" presId="urn:microsoft.com/office/officeart/2005/8/layout/process4"/>
    <dgm:cxn modelId="{6B1AD2CD-F386-46A3-9CC4-38F38B1E3F24}" type="presParOf" srcId="{441AFC89-A603-485A-9E88-8E858C4DA9C1}" destId="{9FE2D481-E7E8-4D64-81E6-FA48695DBD51}" srcOrd="0" destOrd="0" presId="urn:microsoft.com/office/officeart/2005/8/layout/process4"/>
    <dgm:cxn modelId="{4A76EEB1-B87F-4636-8398-150B6A29304A}" type="presParOf" srcId="{DBD90A8F-9405-46A8-9886-700DC7AD21C1}" destId="{824E6D98-E3E8-45C1-8857-77FB3A40677B}" srcOrd="3" destOrd="0" presId="urn:microsoft.com/office/officeart/2005/8/layout/process4"/>
    <dgm:cxn modelId="{3E9256C1-DCE3-42E8-AB7F-EBA7ED7FAC54}" type="presParOf" srcId="{DBD90A8F-9405-46A8-9886-700DC7AD21C1}" destId="{446748A0-7DF2-41E3-971E-EABA37B55E65}" srcOrd="4" destOrd="0" presId="urn:microsoft.com/office/officeart/2005/8/layout/process4"/>
    <dgm:cxn modelId="{4F257801-B46B-43FF-9009-6ABE0C5DC27C}" type="presParOf" srcId="{446748A0-7DF2-41E3-971E-EABA37B55E65}" destId="{B114014B-6365-4799-BC54-70E7EB8CF0A3}" srcOrd="0" destOrd="0" presId="urn:microsoft.com/office/officeart/2005/8/layout/process4"/>
    <dgm:cxn modelId="{2ADC42AF-0C95-4884-8809-73CB2B631F60}" type="presParOf" srcId="{DBD90A8F-9405-46A8-9886-700DC7AD21C1}" destId="{7F810C71-88EA-4051-B0CC-BBC60D41FB99}" srcOrd="5" destOrd="0" presId="urn:microsoft.com/office/officeart/2005/8/layout/process4"/>
    <dgm:cxn modelId="{5DA50737-7D2A-44D7-8A80-E959E39199C7}" type="presParOf" srcId="{DBD90A8F-9405-46A8-9886-700DC7AD21C1}" destId="{07593A29-F49C-4857-BBD9-899F78C681C6}" srcOrd="6" destOrd="0" presId="urn:microsoft.com/office/officeart/2005/8/layout/process4"/>
    <dgm:cxn modelId="{BE0D82A2-8A6D-4EE8-99ED-0EF3BF5542A6}" type="presParOf" srcId="{07593A29-F49C-4857-BBD9-899F78C681C6}" destId="{E0B87004-8EA6-4677-8E0F-77F4FCA4D78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ECF14A-AF2D-4752-AC4B-BC71D0E1826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D7615FF-8AE2-4BAA-890C-494379048B8E}">
      <dgm:prSet phldrT="[Text]" custT="1"/>
      <dgm:spPr/>
      <dgm:t>
        <a:bodyPr/>
        <a:lstStyle/>
        <a:p>
          <a:r>
            <a:rPr lang="vi-VN" sz="2500" dirty="0" smtClean="0">
              <a:latin typeface="Times New Roman" panose="02020603050405020304" pitchFamily="18" charset="0"/>
              <a:cs typeface="Times New Roman" panose="02020603050405020304" pitchFamily="18" charset="0"/>
            </a:rPr>
            <a:t>Các nước phát triển</a:t>
          </a:r>
          <a:endParaRPr lang="en-US" sz="2500" dirty="0">
            <a:latin typeface="Times New Roman" panose="02020603050405020304" pitchFamily="18" charset="0"/>
            <a:cs typeface="Times New Roman" panose="02020603050405020304" pitchFamily="18" charset="0"/>
          </a:endParaRPr>
        </a:p>
      </dgm:t>
    </dgm:pt>
    <dgm:pt modelId="{A1608432-2D76-4F97-BF65-0E4FC6079DF6}" type="parTrans" cxnId="{5F0F5AD7-53AF-44D8-B384-840B9685B65C}">
      <dgm:prSet/>
      <dgm:spPr/>
      <dgm:t>
        <a:bodyPr/>
        <a:lstStyle/>
        <a:p>
          <a:endParaRPr lang="en-US" sz="2500">
            <a:latin typeface="Times New Roman" panose="02020603050405020304" pitchFamily="18" charset="0"/>
            <a:cs typeface="Times New Roman" panose="02020603050405020304" pitchFamily="18" charset="0"/>
          </a:endParaRPr>
        </a:p>
      </dgm:t>
    </dgm:pt>
    <dgm:pt modelId="{1E8630AC-D108-4EC6-9D67-8A24443A4922}" type="sibTrans" cxnId="{5F0F5AD7-53AF-44D8-B384-840B9685B65C}">
      <dgm:prSet/>
      <dgm:spPr/>
      <dgm:t>
        <a:bodyPr/>
        <a:lstStyle/>
        <a:p>
          <a:endParaRPr lang="en-US" sz="2500">
            <a:latin typeface="Times New Roman" panose="02020603050405020304" pitchFamily="18" charset="0"/>
            <a:cs typeface="Times New Roman" panose="02020603050405020304" pitchFamily="18" charset="0"/>
          </a:endParaRPr>
        </a:p>
      </dgm:t>
    </dgm:pt>
    <dgm:pt modelId="{87B76135-C6FB-48B4-ABE1-BD6685189004}">
      <dgm:prSet custT="1"/>
      <dgm:spPr/>
      <dgm:t>
        <a:bodyPr/>
        <a:lstStyle/>
        <a:p>
          <a:r>
            <a:rPr lang="en-US" sz="2500" dirty="0" smtClean="0">
              <a:latin typeface="Times New Roman" panose="02020603050405020304" pitchFamily="18" charset="0"/>
              <a:cs typeface="Times New Roman" panose="02020603050405020304" pitchFamily="18" charset="0"/>
            </a:rPr>
            <a:t>N</a:t>
          </a:r>
          <a:r>
            <a:rPr lang="vi-VN" sz="2500" dirty="0" smtClean="0">
              <a:latin typeface="Times New Roman" panose="02020603050405020304" pitchFamily="18" charset="0"/>
              <a:cs typeface="Times New Roman" panose="02020603050405020304" pitchFamily="18" charset="0"/>
            </a:rPr>
            <a:t>ước đang phát triển</a:t>
          </a:r>
          <a:r>
            <a:rPr lang="en-US" sz="2500" dirty="0" smtClean="0">
              <a:latin typeface="Times New Roman" panose="02020603050405020304" pitchFamily="18" charset="0"/>
              <a:cs typeface="Times New Roman" panose="02020603050405020304" pitchFamily="18" charset="0"/>
            </a:rPr>
            <a:t> </a:t>
          </a:r>
          <a:r>
            <a:rPr lang="vi-VN" sz="2500" b="1" i="1" dirty="0" smtClean="0">
              <a:latin typeface="Times New Roman" panose="02020603050405020304" pitchFamily="18" charset="0"/>
              <a:cs typeface="Times New Roman" panose="02020603050405020304" pitchFamily="18" charset="0"/>
            </a:rPr>
            <a:t>(đa số)</a:t>
          </a:r>
          <a:endParaRPr lang="en-US" sz="2500" dirty="0">
            <a:latin typeface="Times New Roman" panose="02020603050405020304" pitchFamily="18" charset="0"/>
            <a:cs typeface="Times New Roman" panose="02020603050405020304" pitchFamily="18" charset="0"/>
          </a:endParaRPr>
        </a:p>
      </dgm:t>
    </dgm:pt>
    <dgm:pt modelId="{B3115201-AE97-45E4-A840-8F01637B54E8}" type="parTrans" cxnId="{A08113CE-84E2-46B1-98E2-E92CC5613BCA}">
      <dgm:prSet/>
      <dgm:spPr/>
      <dgm:t>
        <a:bodyPr/>
        <a:lstStyle/>
        <a:p>
          <a:endParaRPr lang="en-US" sz="2500">
            <a:latin typeface="Times New Roman" panose="02020603050405020304" pitchFamily="18" charset="0"/>
            <a:cs typeface="Times New Roman" panose="02020603050405020304" pitchFamily="18" charset="0"/>
          </a:endParaRPr>
        </a:p>
      </dgm:t>
    </dgm:pt>
    <dgm:pt modelId="{476419B8-C526-4CFC-9B79-D4E798B3383D}" type="sibTrans" cxnId="{A08113CE-84E2-46B1-98E2-E92CC5613BCA}">
      <dgm:prSet/>
      <dgm:spPr/>
      <dgm:t>
        <a:bodyPr/>
        <a:lstStyle/>
        <a:p>
          <a:endParaRPr lang="en-US" sz="2500">
            <a:latin typeface="Times New Roman" panose="02020603050405020304" pitchFamily="18" charset="0"/>
            <a:cs typeface="Times New Roman" panose="02020603050405020304" pitchFamily="18" charset="0"/>
          </a:endParaRPr>
        </a:p>
      </dgm:t>
    </dgm:pt>
    <dgm:pt modelId="{1501CE67-5E16-46C1-ADE8-6F40E1222CC9}">
      <dgm:prSet phldrT="[Text]" custT="1"/>
      <dgm:spPr/>
      <dgm:t>
        <a:bodyPr/>
        <a:lstStyle/>
        <a:p>
          <a:r>
            <a:rPr lang="vi-VN" sz="2500" dirty="0" smtClean="0">
              <a:latin typeface="Times New Roman" panose="02020603050405020304" pitchFamily="18" charset="0"/>
              <a:cs typeface="Times New Roman" panose="02020603050405020304" pitchFamily="18" charset="0"/>
            </a:rPr>
            <a:t>GNI/người </a:t>
          </a:r>
          <a:r>
            <a:rPr lang="vi-VN" sz="2500" dirty="0" smtClean="0">
              <a:solidFill>
                <a:srgbClr val="C00000"/>
              </a:solidFill>
              <a:latin typeface="Times New Roman" panose="02020603050405020304" pitchFamily="18" charset="0"/>
              <a:cs typeface="Times New Roman" panose="02020603050405020304" pitchFamily="18" charset="0"/>
            </a:rPr>
            <a:t>cao</a:t>
          </a:r>
          <a:endParaRPr lang="en-US" sz="2500" dirty="0">
            <a:solidFill>
              <a:srgbClr val="C00000"/>
            </a:solidFill>
            <a:latin typeface="Times New Roman" panose="02020603050405020304" pitchFamily="18" charset="0"/>
            <a:cs typeface="Times New Roman" panose="02020603050405020304" pitchFamily="18" charset="0"/>
          </a:endParaRPr>
        </a:p>
      </dgm:t>
    </dgm:pt>
    <dgm:pt modelId="{3230F2AF-67E2-4BC0-B985-7A6F509E8379}" type="parTrans" cxnId="{246787E5-A7C0-4B5D-92D2-F2A6FA399D21}">
      <dgm:prSet/>
      <dgm:spPr/>
      <dgm:t>
        <a:bodyPr/>
        <a:lstStyle/>
        <a:p>
          <a:endParaRPr lang="en-US" sz="2500">
            <a:latin typeface="Times New Roman" panose="02020603050405020304" pitchFamily="18" charset="0"/>
            <a:cs typeface="Times New Roman" panose="02020603050405020304" pitchFamily="18" charset="0"/>
          </a:endParaRPr>
        </a:p>
      </dgm:t>
    </dgm:pt>
    <dgm:pt modelId="{77547B5A-2E94-4F2C-A6BE-89393463DC89}" type="sibTrans" cxnId="{246787E5-A7C0-4B5D-92D2-F2A6FA399D21}">
      <dgm:prSet/>
      <dgm:spPr/>
      <dgm:t>
        <a:bodyPr/>
        <a:lstStyle/>
        <a:p>
          <a:endParaRPr lang="en-US" sz="2500">
            <a:latin typeface="Times New Roman" panose="02020603050405020304" pitchFamily="18" charset="0"/>
            <a:cs typeface="Times New Roman" panose="02020603050405020304" pitchFamily="18" charset="0"/>
          </a:endParaRPr>
        </a:p>
      </dgm:t>
    </dgm:pt>
    <dgm:pt modelId="{DBA0DCF4-9F8F-4DE0-8094-6D7703D4D371}">
      <dgm:prSet phldrT="[Text]" custT="1"/>
      <dgm:spPr/>
      <dgm:t>
        <a:bodyPr/>
        <a:lstStyle/>
        <a:p>
          <a:r>
            <a:rPr lang="vi-VN" sz="2500" dirty="0" smtClean="0">
              <a:latin typeface="Times New Roman" panose="02020603050405020304" pitchFamily="18" charset="0"/>
              <a:cs typeface="Times New Roman" panose="02020603050405020304" pitchFamily="18" charset="0"/>
            </a:rPr>
            <a:t>HDI ở </a:t>
          </a:r>
          <a:r>
            <a:rPr lang="vi-VN" sz="2500" dirty="0" smtClean="0">
              <a:solidFill>
                <a:srgbClr val="C00000"/>
              </a:solidFill>
              <a:latin typeface="Times New Roman" panose="02020603050405020304" pitchFamily="18" charset="0"/>
              <a:cs typeface="Times New Roman" panose="02020603050405020304" pitchFamily="18" charset="0"/>
            </a:rPr>
            <a:t>mức cao trở lên</a:t>
          </a:r>
          <a:endParaRPr lang="en-US" sz="2500" dirty="0">
            <a:solidFill>
              <a:srgbClr val="C00000"/>
            </a:solidFill>
            <a:latin typeface="Times New Roman" panose="02020603050405020304" pitchFamily="18" charset="0"/>
            <a:cs typeface="Times New Roman" panose="02020603050405020304" pitchFamily="18" charset="0"/>
          </a:endParaRPr>
        </a:p>
      </dgm:t>
    </dgm:pt>
    <dgm:pt modelId="{FEEB49C5-21DA-440F-891F-DBE3B838BF6D}" type="parTrans" cxnId="{DC2D473A-A2A3-41A9-8944-6934BF3961AF}">
      <dgm:prSet/>
      <dgm:spPr/>
      <dgm:t>
        <a:bodyPr/>
        <a:lstStyle/>
        <a:p>
          <a:endParaRPr lang="en-US" sz="2500">
            <a:latin typeface="Times New Roman" panose="02020603050405020304" pitchFamily="18" charset="0"/>
            <a:cs typeface="Times New Roman" panose="02020603050405020304" pitchFamily="18" charset="0"/>
          </a:endParaRPr>
        </a:p>
      </dgm:t>
    </dgm:pt>
    <dgm:pt modelId="{660A366E-C948-4B53-8422-751DBCA90A3F}" type="sibTrans" cxnId="{DC2D473A-A2A3-41A9-8944-6934BF3961AF}">
      <dgm:prSet/>
      <dgm:spPr/>
      <dgm:t>
        <a:bodyPr/>
        <a:lstStyle/>
        <a:p>
          <a:endParaRPr lang="en-US" sz="2500">
            <a:latin typeface="Times New Roman" panose="02020603050405020304" pitchFamily="18" charset="0"/>
            <a:cs typeface="Times New Roman" panose="02020603050405020304" pitchFamily="18" charset="0"/>
          </a:endParaRPr>
        </a:p>
      </dgm:t>
    </dgm:pt>
    <dgm:pt modelId="{3D0EF81B-5A68-4E56-9691-E9B4DEC79291}">
      <dgm:prSet phldrT="[Text]" custT="1"/>
      <dgm:spPr/>
      <dgm:t>
        <a:bodyPr/>
        <a:lstStyle/>
        <a:p>
          <a:r>
            <a:rPr lang="en-US" sz="2500" dirty="0" smtClean="0">
              <a:latin typeface="Times New Roman" panose="02020603050405020304" pitchFamily="18" charset="0"/>
              <a:cs typeface="Times New Roman" panose="02020603050405020304" pitchFamily="18" charset="0"/>
            </a:rPr>
            <a:t>K</a:t>
          </a:r>
          <a:r>
            <a:rPr lang="vi-VN" sz="2500" dirty="0" smtClean="0">
              <a:latin typeface="Times New Roman" panose="02020603050405020304" pitchFamily="18" charset="0"/>
              <a:cs typeface="Times New Roman" panose="02020603050405020304" pitchFamily="18" charset="0"/>
            </a:rPr>
            <a:t>hu vực nông nghiệp, lâm nghiệp, thuỷ sản thường </a:t>
          </a:r>
          <a:r>
            <a:rPr lang="vi-VN" sz="2500" dirty="0" smtClean="0">
              <a:solidFill>
                <a:srgbClr val="C00000"/>
              </a:solidFill>
              <a:latin typeface="Times New Roman" panose="02020603050405020304" pitchFamily="18" charset="0"/>
              <a:cs typeface="Times New Roman" panose="02020603050405020304" pitchFamily="18" charset="0"/>
            </a:rPr>
            <a:t>có tỉ trọng thấp nhất</a:t>
          </a:r>
          <a:endParaRPr lang="en-US" sz="2500" dirty="0">
            <a:solidFill>
              <a:srgbClr val="C00000"/>
            </a:solidFill>
            <a:latin typeface="Times New Roman" panose="02020603050405020304" pitchFamily="18" charset="0"/>
            <a:cs typeface="Times New Roman" panose="02020603050405020304" pitchFamily="18" charset="0"/>
          </a:endParaRPr>
        </a:p>
      </dgm:t>
    </dgm:pt>
    <dgm:pt modelId="{6600DFFD-92ED-4565-95B9-82535BD61DEE}" type="parTrans" cxnId="{442FCB69-2A9C-415D-BCEB-FEBA7ACC75C7}">
      <dgm:prSet/>
      <dgm:spPr/>
      <dgm:t>
        <a:bodyPr/>
        <a:lstStyle/>
        <a:p>
          <a:endParaRPr lang="en-US" sz="2500">
            <a:latin typeface="Times New Roman" panose="02020603050405020304" pitchFamily="18" charset="0"/>
            <a:cs typeface="Times New Roman" panose="02020603050405020304" pitchFamily="18" charset="0"/>
          </a:endParaRPr>
        </a:p>
      </dgm:t>
    </dgm:pt>
    <dgm:pt modelId="{C535D756-DF4A-4020-A4C3-DB82B5188E45}" type="sibTrans" cxnId="{442FCB69-2A9C-415D-BCEB-FEBA7ACC75C7}">
      <dgm:prSet/>
      <dgm:spPr/>
      <dgm:t>
        <a:bodyPr/>
        <a:lstStyle/>
        <a:p>
          <a:endParaRPr lang="en-US" sz="2500">
            <a:latin typeface="Times New Roman" panose="02020603050405020304" pitchFamily="18" charset="0"/>
            <a:cs typeface="Times New Roman" panose="02020603050405020304" pitchFamily="18" charset="0"/>
          </a:endParaRPr>
        </a:p>
      </dgm:t>
    </dgm:pt>
    <dgm:pt modelId="{266E9F63-BFF6-4898-A86A-46E53F103D0D}">
      <dgm:prSet phldrT="[Text]" custT="1"/>
      <dgm:spPr/>
      <dgm:t>
        <a:bodyPr/>
        <a:lstStyle/>
        <a:p>
          <a:r>
            <a:rPr lang="en-US" sz="2500" dirty="0" smtClean="0">
              <a:latin typeface="Times New Roman" panose="02020603050405020304" pitchFamily="18" charset="0"/>
              <a:cs typeface="Times New Roman" panose="02020603050405020304" pitchFamily="18" charset="0"/>
            </a:rPr>
            <a:t>K</a:t>
          </a:r>
          <a:r>
            <a:rPr lang="vi-VN" sz="2500" dirty="0" smtClean="0">
              <a:latin typeface="Times New Roman" panose="02020603050405020304" pitchFamily="18" charset="0"/>
              <a:cs typeface="Times New Roman" panose="02020603050405020304" pitchFamily="18" charset="0"/>
            </a:rPr>
            <a:t>hu vực dịch vụ có tỉ </a:t>
          </a:r>
          <a:r>
            <a:rPr lang="vi-VN" sz="2500" dirty="0" smtClean="0">
              <a:solidFill>
                <a:schemeClr val="tx1"/>
              </a:solidFill>
              <a:latin typeface="Times New Roman" panose="02020603050405020304" pitchFamily="18" charset="0"/>
              <a:cs typeface="Times New Roman" panose="02020603050405020304" pitchFamily="18" charset="0"/>
            </a:rPr>
            <a:t>trọng</a:t>
          </a:r>
          <a:r>
            <a:rPr lang="vi-VN" sz="2500" dirty="0" smtClean="0">
              <a:solidFill>
                <a:srgbClr val="C00000"/>
              </a:solidFill>
              <a:latin typeface="Times New Roman" panose="02020603050405020304" pitchFamily="18" charset="0"/>
              <a:cs typeface="Times New Roman" panose="02020603050405020304" pitchFamily="18" charset="0"/>
            </a:rPr>
            <a:t> cao nhất </a:t>
          </a:r>
          <a:r>
            <a:rPr lang="vi-VN" sz="2500" dirty="0" smtClean="0">
              <a:latin typeface="Times New Roman" panose="02020603050405020304" pitchFamily="18" charset="0"/>
              <a:cs typeface="Times New Roman" panose="02020603050405020304" pitchFamily="18" charset="0"/>
            </a:rPr>
            <a:t>trong cơ cấu ngành kinh tế.</a:t>
          </a:r>
          <a:endParaRPr lang="en-US" sz="2500" dirty="0">
            <a:latin typeface="Times New Roman" panose="02020603050405020304" pitchFamily="18" charset="0"/>
            <a:cs typeface="Times New Roman" panose="02020603050405020304" pitchFamily="18" charset="0"/>
          </a:endParaRPr>
        </a:p>
      </dgm:t>
    </dgm:pt>
    <dgm:pt modelId="{80E76CD8-F2C7-474B-AAAB-E857435B5A79}" type="parTrans" cxnId="{1BFCA410-7871-4BD4-B9C0-4628857019C5}">
      <dgm:prSet/>
      <dgm:spPr/>
      <dgm:t>
        <a:bodyPr/>
        <a:lstStyle/>
        <a:p>
          <a:endParaRPr lang="en-US" sz="2500">
            <a:latin typeface="Times New Roman" panose="02020603050405020304" pitchFamily="18" charset="0"/>
            <a:cs typeface="Times New Roman" panose="02020603050405020304" pitchFamily="18" charset="0"/>
          </a:endParaRPr>
        </a:p>
      </dgm:t>
    </dgm:pt>
    <dgm:pt modelId="{20508B22-222A-4086-B454-6BCB9AE316A2}" type="sibTrans" cxnId="{1BFCA410-7871-4BD4-B9C0-4628857019C5}">
      <dgm:prSet/>
      <dgm:spPr/>
      <dgm:t>
        <a:bodyPr/>
        <a:lstStyle/>
        <a:p>
          <a:endParaRPr lang="en-US" sz="2500">
            <a:latin typeface="Times New Roman" panose="02020603050405020304" pitchFamily="18" charset="0"/>
            <a:cs typeface="Times New Roman" panose="02020603050405020304" pitchFamily="18" charset="0"/>
          </a:endParaRPr>
        </a:p>
      </dgm:t>
    </dgm:pt>
    <dgm:pt modelId="{EC80484D-023E-42A1-B6B0-02162FD02ADF}">
      <dgm:prSet custT="1"/>
      <dgm:spPr/>
      <dgm:t>
        <a:bodyPr/>
        <a:lstStyle/>
        <a:p>
          <a:r>
            <a:rPr lang="vi-VN" sz="2500" dirty="0" smtClean="0">
              <a:latin typeface="Times New Roman" panose="02020603050405020304" pitchFamily="18" charset="0"/>
              <a:cs typeface="Times New Roman" panose="02020603050405020304" pitchFamily="18" charset="0"/>
            </a:rPr>
            <a:t>GNI/người ở </a:t>
          </a:r>
          <a:r>
            <a:rPr lang="vi-VN" sz="2500" dirty="0" smtClean="0">
              <a:solidFill>
                <a:srgbClr val="C00000"/>
              </a:solidFill>
              <a:latin typeface="Times New Roman" panose="02020603050405020304" pitchFamily="18" charset="0"/>
              <a:cs typeface="Times New Roman" panose="02020603050405020304" pitchFamily="18" charset="0"/>
            </a:rPr>
            <a:t>mức trung bình cao, trung bình thấp và thấp</a:t>
          </a:r>
          <a:endParaRPr lang="en-US" sz="2500" dirty="0">
            <a:solidFill>
              <a:srgbClr val="C00000"/>
            </a:solidFill>
            <a:latin typeface="Times New Roman" panose="02020603050405020304" pitchFamily="18" charset="0"/>
            <a:cs typeface="Times New Roman" panose="02020603050405020304" pitchFamily="18" charset="0"/>
          </a:endParaRPr>
        </a:p>
      </dgm:t>
    </dgm:pt>
    <dgm:pt modelId="{AC479435-71EE-4FBA-99CD-45476DC00E68}" type="parTrans" cxnId="{7ECF2FF7-997B-4AB2-8051-D196BA05FC03}">
      <dgm:prSet/>
      <dgm:spPr/>
      <dgm:t>
        <a:bodyPr/>
        <a:lstStyle/>
        <a:p>
          <a:endParaRPr lang="en-US" sz="2500">
            <a:latin typeface="Times New Roman" panose="02020603050405020304" pitchFamily="18" charset="0"/>
            <a:cs typeface="Times New Roman" panose="02020603050405020304" pitchFamily="18" charset="0"/>
          </a:endParaRPr>
        </a:p>
      </dgm:t>
    </dgm:pt>
    <dgm:pt modelId="{958F02C5-6668-4D54-8398-A4CA3B27FEE3}" type="sibTrans" cxnId="{7ECF2FF7-997B-4AB2-8051-D196BA05FC03}">
      <dgm:prSet/>
      <dgm:spPr/>
      <dgm:t>
        <a:bodyPr/>
        <a:lstStyle/>
        <a:p>
          <a:endParaRPr lang="en-US" sz="2500">
            <a:latin typeface="Times New Roman" panose="02020603050405020304" pitchFamily="18" charset="0"/>
            <a:cs typeface="Times New Roman" panose="02020603050405020304" pitchFamily="18" charset="0"/>
          </a:endParaRPr>
        </a:p>
      </dgm:t>
    </dgm:pt>
    <dgm:pt modelId="{5FC1355D-B3AE-432F-AF50-6286EC3D5FE6}">
      <dgm:prSet custT="1"/>
      <dgm:spPr/>
      <dgm:t>
        <a:bodyPr/>
        <a:lstStyle/>
        <a:p>
          <a:r>
            <a:rPr lang="vi-VN" sz="2500" dirty="0" smtClean="0">
              <a:latin typeface="Times New Roman" panose="02020603050405020304" pitchFamily="18" charset="0"/>
              <a:cs typeface="Times New Roman" panose="02020603050405020304" pitchFamily="18" charset="0"/>
            </a:rPr>
            <a:t>HDI ở mức </a:t>
          </a:r>
          <a:r>
            <a:rPr lang="vi-VN" sz="2500" dirty="0" smtClean="0">
              <a:solidFill>
                <a:srgbClr val="C00000"/>
              </a:solidFill>
              <a:latin typeface="Times New Roman" panose="02020603050405020304" pitchFamily="18" charset="0"/>
              <a:cs typeface="Times New Roman" panose="02020603050405020304" pitchFamily="18" charset="0"/>
            </a:rPr>
            <a:t>cao, trung bình và thấp</a:t>
          </a:r>
          <a:endParaRPr lang="en-US" sz="2500" dirty="0">
            <a:solidFill>
              <a:srgbClr val="C00000"/>
            </a:solidFill>
            <a:latin typeface="Times New Roman" panose="02020603050405020304" pitchFamily="18" charset="0"/>
            <a:cs typeface="Times New Roman" panose="02020603050405020304" pitchFamily="18" charset="0"/>
          </a:endParaRPr>
        </a:p>
      </dgm:t>
    </dgm:pt>
    <dgm:pt modelId="{B4DEB10A-D2AA-41AD-8860-1B8DE55B5FFC}" type="parTrans" cxnId="{5C9133B5-7038-4DC0-AA1E-5FB57E9DA6F3}">
      <dgm:prSet/>
      <dgm:spPr/>
      <dgm:t>
        <a:bodyPr/>
        <a:lstStyle/>
        <a:p>
          <a:endParaRPr lang="en-US" sz="2500">
            <a:latin typeface="Times New Roman" panose="02020603050405020304" pitchFamily="18" charset="0"/>
            <a:cs typeface="Times New Roman" panose="02020603050405020304" pitchFamily="18" charset="0"/>
          </a:endParaRPr>
        </a:p>
      </dgm:t>
    </dgm:pt>
    <dgm:pt modelId="{8CBBCEC5-8961-407B-8755-0247EF83FB9B}" type="sibTrans" cxnId="{5C9133B5-7038-4DC0-AA1E-5FB57E9DA6F3}">
      <dgm:prSet/>
      <dgm:spPr/>
      <dgm:t>
        <a:bodyPr/>
        <a:lstStyle/>
        <a:p>
          <a:endParaRPr lang="en-US" sz="2500">
            <a:latin typeface="Times New Roman" panose="02020603050405020304" pitchFamily="18" charset="0"/>
            <a:cs typeface="Times New Roman" panose="02020603050405020304" pitchFamily="18" charset="0"/>
          </a:endParaRPr>
        </a:p>
      </dgm:t>
    </dgm:pt>
    <dgm:pt modelId="{BCD8F70D-FF42-4EA3-A4E6-BFED8A685D84}">
      <dgm:prSet custT="1"/>
      <dgm:spPr/>
      <dgm:t>
        <a:bodyPr/>
        <a:lstStyle/>
        <a:p>
          <a:r>
            <a:rPr lang="en-US" sz="2500" dirty="0" err="1" smtClean="0">
              <a:latin typeface="Times New Roman" panose="02020603050405020304" pitchFamily="18" charset="0"/>
              <a:cs typeface="Times New Roman" panose="02020603050405020304" pitchFamily="18" charset="0"/>
            </a:rPr>
            <a:t>Kh</a:t>
          </a:r>
          <a:r>
            <a:rPr lang="vi-VN" sz="2500" dirty="0" smtClean="0">
              <a:latin typeface="Times New Roman" panose="02020603050405020304" pitchFamily="18" charset="0"/>
              <a:cs typeface="Times New Roman" panose="02020603050405020304" pitchFamily="18" charset="0"/>
            </a:rPr>
            <a:t>u vực nông nghiệp, lâm nghiệp, thuỷ sản; công nghiệp chiếm tỉ trọng </a:t>
          </a:r>
          <a:r>
            <a:rPr lang="vi-VN" sz="2500" dirty="0" smtClean="0">
              <a:solidFill>
                <a:srgbClr val="C00000"/>
              </a:solidFill>
              <a:latin typeface="Times New Roman" panose="02020603050405020304" pitchFamily="18" charset="0"/>
              <a:cs typeface="Times New Roman" panose="02020603050405020304" pitchFamily="18" charset="0"/>
            </a:rPr>
            <a:t>cao hơn </a:t>
          </a:r>
          <a:r>
            <a:rPr lang="vi-VN" sz="2500" dirty="0" smtClean="0">
              <a:latin typeface="Times New Roman" panose="02020603050405020304" pitchFamily="18" charset="0"/>
              <a:cs typeface="Times New Roman" panose="02020603050405020304" pitchFamily="18" charset="0"/>
            </a:rPr>
            <a:t>khu vực dịch vụ. </a:t>
          </a:r>
          <a:endParaRPr lang="en-US" sz="2500" dirty="0">
            <a:latin typeface="Times New Roman" panose="02020603050405020304" pitchFamily="18" charset="0"/>
            <a:cs typeface="Times New Roman" panose="02020603050405020304" pitchFamily="18" charset="0"/>
          </a:endParaRPr>
        </a:p>
      </dgm:t>
    </dgm:pt>
    <dgm:pt modelId="{42F41F59-60EE-44E7-AC7A-C8A75320AA97}" type="parTrans" cxnId="{3CC1BE89-F7D2-47C5-A764-E3CC9EB281FB}">
      <dgm:prSet/>
      <dgm:spPr/>
      <dgm:t>
        <a:bodyPr/>
        <a:lstStyle/>
        <a:p>
          <a:endParaRPr lang="en-US" sz="2500">
            <a:latin typeface="Times New Roman" panose="02020603050405020304" pitchFamily="18" charset="0"/>
            <a:cs typeface="Times New Roman" panose="02020603050405020304" pitchFamily="18" charset="0"/>
          </a:endParaRPr>
        </a:p>
      </dgm:t>
    </dgm:pt>
    <dgm:pt modelId="{EFCD67F7-C801-4E68-9AA1-61906B37348D}" type="sibTrans" cxnId="{3CC1BE89-F7D2-47C5-A764-E3CC9EB281FB}">
      <dgm:prSet/>
      <dgm:spPr/>
      <dgm:t>
        <a:bodyPr/>
        <a:lstStyle/>
        <a:p>
          <a:endParaRPr lang="en-US" sz="2500">
            <a:latin typeface="Times New Roman" panose="02020603050405020304" pitchFamily="18" charset="0"/>
            <a:cs typeface="Times New Roman" panose="02020603050405020304" pitchFamily="18" charset="0"/>
          </a:endParaRPr>
        </a:p>
      </dgm:t>
    </dgm:pt>
    <dgm:pt modelId="{C2E9B5A3-C40E-4C61-A957-C6DFFE54AF4F}" type="pres">
      <dgm:prSet presAssocID="{2FECF14A-AF2D-4752-AC4B-BC71D0E18266}" presName="Name0" presStyleCnt="0">
        <dgm:presLayoutVars>
          <dgm:dir/>
          <dgm:animLvl val="lvl"/>
          <dgm:resizeHandles val="exact"/>
        </dgm:presLayoutVars>
      </dgm:prSet>
      <dgm:spPr/>
      <dgm:t>
        <a:bodyPr/>
        <a:lstStyle/>
        <a:p>
          <a:endParaRPr lang="en-US"/>
        </a:p>
      </dgm:t>
    </dgm:pt>
    <dgm:pt modelId="{C52D0589-4F4E-4646-BA82-29106E8E6892}" type="pres">
      <dgm:prSet presAssocID="{8D7615FF-8AE2-4BAA-890C-494379048B8E}" presName="composite" presStyleCnt="0"/>
      <dgm:spPr/>
    </dgm:pt>
    <dgm:pt modelId="{C0F4F070-DF80-49BF-B8AE-B30ED4AFF1C6}" type="pres">
      <dgm:prSet presAssocID="{8D7615FF-8AE2-4BAA-890C-494379048B8E}" presName="parTx" presStyleLbl="alignNode1" presStyleIdx="0" presStyleCnt="2" custScaleY="100000">
        <dgm:presLayoutVars>
          <dgm:chMax val="0"/>
          <dgm:chPref val="0"/>
          <dgm:bulletEnabled val="1"/>
        </dgm:presLayoutVars>
      </dgm:prSet>
      <dgm:spPr/>
      <dgm:t>
        <a:bodyPr/>
        <a:lstStyle/>
        <a:p>
          <a:endParaRPr lang="en-US"/>
        </a:p>
      </dgm:t>
    </dgm:pt>
    <dgm:pt modelId="{C63E3F9F-E0B7-4F86-9FDB-16CB7A99F88D}" type="pres">
      <dgm:prSet presAssocID="{8D7615FF-8AE2-4BAA-890C-494379048B8E}" presName="desTx" presStyleLbl="alignAccFollowNode1" presStyleIdx="0" presStyleCnt="2" custScaleX="125872">
        <dgm:presLayoutVars>
          <dgm:bulletEnabled val="1"/>
        </dgm:presLayoutVars>
      </dgm:prSet>
      <dgm:spPr/>
      <dgm:t>
        <a:bodyPr/>
        <a:lstStyle/>
        <a:p>
          <a:endParaRPr lang="en-US"/>
        </a:p>
      </dgm:t>
    </dgm:pt>
    <dgm:pt modelId="{ED99BE46-BA68-4B9E-B2BB-C9AFA202292F}" type="pres">
      <dgm:prSet presAssocID="{1E8630AC-D108-4EC6-9D67-8A24443A4922}" presName="space" presStyleCnt="0"/>
      <dgm:spPr/>
    </dgm:pt>
    <dgm:pt modelId="{861D7483-43BD-46E5-97EF-F40C932E7E1D}" type="pres">
      <dgm:prSet presAssocID="{87B76135-C6FB-48B4-ABE1-BD6685189004}" presName="composite" presStyleCnt="0"/>
      <dgm:spPr/>
    </dgm:pt>
    <dgm:pt modelId="{3B4510B3-5F2F-4450-85ED-0A6F2461EBF2}" type="pres">
      <dgm:prSet presAssocID="{87B76135-C6FB-48B4-ABE1-BD6685189004}" presName="parTx" presStyleLbl="alignNode1" presStyleIdx="1" presStyleCnt="2">
        <dgm:presLayoutVars>
          <dgm:chMax val="0"/>
          <dgm:chPref val="0"/>
          <dgm:bulletEnabled val="1"/>
        </dgm:presLayoutVars>
      </dgm:prSet>
      <dgm:spPr/>
      <dgm:t>
        <a:bodyPr/>
        <a:lstStyle/>
        <a:p>
          <a:endParaRPr lang="en-US"/>
        </a:p>
      </dgm:t>
    </dgm:pt>
    <dgm:pt modelId="{9289D865-39DC-426D-891D-E29CE71514F1}" type="pres">
      <dgm:prSet presAssocID="{87B76135-C6FB-48B4-ABE1-BD6685189004}" presName="desTx" presStyleLbl="alignAccFollowNode1" presStyleIdx="1" presStyleCnt="2" custScaleX="127841">
        <dgm:presLayoutVars>
          <dgm:bulletEnabled val="1"/>
        </dgm:presLayoutVars>
      </dgm:prSet>
      <dgm:spPr/>
      <dgm:t>
        <a:bodyPr/>
        <a:lstStyle/>
        <a:p>
          <a:endParaRPr lang="en-US"/>
        </a:p>
      </dgm:t>
    </dgm:pt>
  </dgm:ptLst>
  <dgm:cxnLst>
    <dgm:cxn modelId="{A08113CE-84E2-46B1-98E2-E92CC5613BCA}" srcId="{2FECF14A-AF2D-4752-AC4B-BC71D0E18266}" destId="{87B76135-C6FB-48B4-ABE1-BD6685189004}" srcOrd="1" destOrd="0" parTransId="{B3115201-AE97-45E4-A840-8F01637B54E8}" sibTransId="{476419B8-C526-4CFC-9B79-D4E798B3383D}"/>
    <dgm:cxn modelId="{3CC1BE89-F7D2-47C5-A764-E3CC9EB281FB}" srcId="{87B76135-C6FB-48B4-ABE1-BD6685189004}" destId="{BCD8F70D-FF42-4EA3-A4E6-BFED8A685D84}" srcOrd="2" destOrd="0" parTransId="{42F41F59-60EE-44E7-AC7A-C8A75320AA97}" sibTransId="{EFCD67F7-C801-4E68-9AA1-61906B37348D}"/>
    <dgm:cxn modelId="{95795F01-A51B-405D-A8B4-4EF3E665CBFB}" type="presOf" srcId="{87B76135-C6FB-48B4-ABE1-BD6685189004}" destId="{3B4510B3-5F2F-4450-85ED-0A6F2461EBF2}" srcOrd="0" destOrd="0" presId="urn:microsoft.com/office/officeart/2005/8/layout/hList1"/>
    <dgm:cxn modelId="{1BFCA410-7871-4BD4-B9C0-4628857019C5}" srcId="{8D7615FF-8AE2-4BAA-890C-494379048B8E}" destId="{266E9F63-BFF6-4898-A86A-46E53F103D0D}" srcOrd="3" destOrd="0" parTransId="{80E76CD8-F2C7-474B-AAAB-E857435B5A79}" sibTransId="{20508B22-222A-4086-B454-6BCB9AE316A2}"/>
    <dgm:cxn modelId="{5C9133B5-7038-4DC0-AA1E-5FB57E9DA6F3}" srcId="{87B76135-C6FB-48B4-ABE1-BD6685189004}" destId="{5FC1355D-B3AE-432F-AF50-6286EC3D5FE6}" srcOrd="1" destOrd="0" parTransId="{B4DEB10A-D2AA-41AD-8860-1B8DE55B5FFC}" sibTransId="{8CBBCEC5-8961-407B-8755-0247EF83FB9B}"/>
    <dgm:cxn modelId="{D70F22EA-CDBF-4837-BE13-B6AD87E7EAD7}" type="presOf" srcId="{3D0EF81B-5A68-4E56-9691-E9B4DEC79291}" destId="{C63E3F9F-E0B7-4F86-9FDB-16CB7A99F88D}" srcOrd="0" destOrd="2" presId="urn:microsoft.com/office/officeart/2005/8/layout/hList1"/>
    <dgm:cxn modelId="{88E69025-DF89-4EE6-ABFB-5596202C0A9F}" type="presOf" srcId="{266E9F63-BFF6-4898-A86A-46E53F103D0D}" destId="{C63E3F9F-E0B7-4F86-9FDB-16CB7A99F88D}" srcOrd="0" destOrd="3" presId="urn:microsoft.com/office/officeart/2005/8/layout/hList1"/>
    <dgm:cxn modelId="{DC2D473A-A2A3-41A9-8944-6934BF3961AF}" srcId="{8D7615FF-8AE2-4BAA-890C-494379048B8E}" destId="{DBA0DCF4-9F8F-4DE0-8094-6D7703D4D371}" srcOrd="1" destOrd="0" parTransId="{FEEB49C5-21DA-440F-891F-DBE3B838BF6D}" sibTransId="{660A366E-C948-4B53-8422-751DBCA90A3F}"/>
    <dgm:cxn modelId="{CC838914-52C4-41E3-BA2E-5D6F6E6D6EDF}" type="presOf" srcId="{8D7615FF-8AE2-4BAA-890C-494379048B8E}" destId="{C0F4F070-DF80-49BF-B8AE-B30ED4AFF1C6}" srcOrd="0" destOrd="0" presId="urn:microsoft.com/office/officeart/2005/8/layout/hList1"/>
    <dgm:cxn modelId="{2779B853-0541-40F4-B8EE-8DFCB1739F51}" type="presOf" srcId="{EC80484D-023E-42A1-B6B0-02162FD02ADF}" destId="{9289D865-39DC-426D-891D-E29CE71514F1}" srcOrd="0" destOrd="0" presId="urn:microsoft.com/office/officeart/2005/8/layout/hList1"/>
    <dgm:cxn modelId="{7ECF2FF7-997B-4AB2-8051-D196BA05FC03}" srcId="{87B76135-C6FB-48B4-ABE1-BD6685189004}" destId="{EC80484D-023E-42A1-B6B0-02162FD02ADF}" srcOrd="0" destOrd="0" parTransId="{AC479435-71EE-4FBA-99CD-45476DC00E68}" sibTransId="{958F02C5-6668-4D54-8398-A4CA3B27FEE3}"/>
    <dgm:cxn modelId="{04069A75-C941-4121-B7CB-790A6CB731DC}" type="presOf" srcId="{DBA0DCF4-9F8F-4DE0-8094-6D7703D4D371}" destId="{C63E3F9F-E0B7-4F86-9FDB-16CB7A99F88D}" srcOrd="0" destOrd="1" presId="urn:microsoft.com/office/officeart/2005/8/layout/hList1"/>
    <dgm:cxn modelId="{4AAC76CC-2B63-4FEE-9C94-FF8029351C4D}" type="presOf" srcId="{5FC1355D-B3AE-432F-AF50-6286EC3D5FE6}" destId="{9289D865-39DC-426D-891D-E29CE71514F1}" srcOrd="0" destOrd="1" presId="urn:microsoft.com/office/officeart/2005/8/layout/hList1"/>
    <dgm:cxn modelId="{5F0F5AD7-53AF-44D8-B384-840B9685B65C}" srcId="{2FECF14A-AF2D-4752-AC4B-BC71D0E18266}" destId="{8D7615FF-8AE2-4BAA-890C-494379048B8E}" srcOrd="0" destOrd="0" parTransId="{A1608432-2D76-4F97-BF65-0E4FC6079DF6}" sibTransId="{1E8630AC-D108-4EC6-9D67-8A24443A4922}"/>
    <dgm:cxn modelId="{C644EA56-3606-4053-B852-FCF7E97CD3FF}" type="presOf" srcId="{1501CE67-5E16-46C1-ADE8-6F40E1222CC9}" destId="{C63E3F9F-E0B7-4F86-9FDB-16CB7A99F88D}" srcOrd="0" destOrd="0" presId="urn:microsoft.com/office/officeart/2005/8/layout/hList1"/>
    <dgm:cxn modelId="{442FCB69-2A9C-415D-BCEB-FEBA7ACC75C7}" srcId="{8D7615FF-8AE2-4BAA-890C-494379048B8E}" destId="{3D0EF81B-5A68-4E56-9691-E9B4DEC79291}" srcOrd="2" destOrd="0" parTransId="{6600DFFD-92ED-4565-95B9-82535BD61DEE}" sibTransId="{C535D756-DF4A-4020-A4C3-DB82B5188E45}"/>
    <dgm:cxn modelId="{DD435F88-0984-44CC-A443-804B49F40DDE}" type="presOf" srcId="{BCD8F70D-FF42-4EA3-A4E6-BFED8A685D84}" destId="{9289D865-39DC-426D-891D-E29CE71514F1}" srcOrd="0" destOrd="2" presId="urn:microsoft.com/office/officeart/2005/8/layout/hList1"/>
    <dgm:cxn modelId="{246787E5-A7C0-4B5D-92D2-F2A6FA399D21}" srcId="{8D7615FF-8AE2-4BAA-890C-494379048B8E}" destId="{1501CE67-5E16-46C1-ADE8-6F40E1222CC9}" srcOrd="0" destOrd="0" parTransId="{3230F2AF-67E2-4BC0-B985-7A6F509E8379}" sibTransId="{77547B5A-2E94-4F2C-A6BE-89393463DC89}"/>
    <dgm:cxn modelId="{3CE79E29-6CA2-4B56-AAFD-963EAD98742C}" type="presOf" srcId="{2FECF14A-AF2D-4752-AC4B-BC71D0E18266}" destId="{C2E9B5A3-C40E-4C61-A957-C6DFFE54AF4F}" srcOrd="0" destOrd="0" presId="urn:microsoft.com/office/officeart/2005/8/layout/hList1"/>
    <dgm:cxn modelId="{8D118379-4FBD-4300-AFC8-833DB624AA0E}" type="presParOf" srcId="{C2E9B5A3-C40E-4C61-A957-C6DFFE54AF4F}" destId="{C52D0589-4F4E-4646-BA82-29106E8E6892}" srcOrd="0" destOrd="0" presId="urn:microsoft.com/office/officeart/2005/8/layout/hList1"/>
    <dgm:cxn modelId="{18C19B00-1C52-4EB6-B3E1-9E399BFC87C6}" type="presParOf" srcId="{C52D0589-4F4E-4646-BA82-29106E8E6892}" destId="{C0F4F070-DF80-49BF-B8AE-B30ED4AFF1C6}" srcOrd="0" destOrd="0" presId="urn:microsoft.com/office/officeart/2005/8/layout/hList1"/>
    <dgm:cxn modelId="{B44E61BB-0087-46B4-AC9C-E671234629F6}" type="presParOf" srcId="{C52D0589-4F4E-4646-BA82-29106E8E6892}" destId="{C63E3F9F-E0B7-4F86-9FDB-16CB7A99F88D}" srcOrd="1" destOrd="0" presId="urn:microsoft.com/office/officeart/2005/8/layout/hList1"/>
    <dgm:cxn modelId="{9569A489-01F9-45CA-B99A-4496CC5FDE07}" type="presParOf" srcId="{C2E9B5A3-C40E-4C61-A957-C6DFFE54AF4F}" destId="{ED99BE46-BA68-4B9E-B2BB-C9AFA202292F}" srcOrd="1" destOrd="0" presId="urn:microsoft.com/office/officeart/2005/8/layout/hList1"/>
    <dgm:cxn modelId="{06054E6E-4D35-40AA-BFB0-7BAE69173D9D}" type="presParOf" srcId="{C2E9B5A3-C40E-4C61-A957-C6DFFE54AF4F}" destId="{861D7483-43BD-46E5-97EF-F40C932E7E1D}" srcOrd="2" destOrd="0" presId="urn:microsoft.com/office/officeart/2005/8/layout/hList1"/>
    <dgm:cxn modelId="{C95F508B-C2CF-49EE-AAB7-339453964A80}" type="presParOf" srcId="{861D7483-43BD-46E5-97EF-F40C932E7E1D}" destId="{3B4510B3-5F2F-4450-85ED-0A6F2461EBF2}" srcOrd="0" destOrd="0" presId="urn:microsoft.com/office/officeart/2005/8/layout/hList1"/>
    <dgm:cxn modelId="{4BAEEE84-AE44-4D66-8691-2C2C15D5BC95}" type="presParOf" srcId="{861D7483-43BD-46E5-97EF-F40C932E7E1D}" destId="{9289D865-39DC-426D-891D-E29CE71514F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D7A1A2-E1BB-4FB8-8068-B9A5DDF58962}" type="doc">
      <dgm:prSet loTypeId="urn:microsoft.com/office/officeart/2005/8/layout/hList9" loCatId="list" qsTypeId="urn:microsoft.com/office/officeart/2005/8/quickstyle/simple1" qsCatId="simple" csTypeId="urn:microsoft.com/office/officeart/2005/8/colors/colorful4" csCatId="colorful" phldr="1"/>
      <dgm:spPr/>
      <dgm:t>
        <a:bodyPr/>
        <a:lstStyle/>
        <a:p>
          <a:endParaRPr lang="en-US"/>
        </a:p>
      </dgm:t>
    </dgm:pt>
    <dgm:pt modelId="{F900BBAB-2627-4B99-A36C-981EE70FC6B4}">
      <dgm:prSet phldrT="[Text]" custT="1"/>
      <dgm:spPr/>
      <dgm:t>
        <a:bodyPr/>
        <a:lstStyle/>
        <a:p>
          <a:r>
            <a:rPr lang="en-US" sz="2000" dirty="0" err="1" smtClean="0"/>
            <a:t>Nhóm</a:t>
          </a:r>
          <a:r>
            <a:rPr lang="en-US" sz="2300" dirty="0" smtClean="0"/>
            <a:t> </a:t>
          </a:r>
          <a:r>
            <a:rPr lang="en-US" sz="2300" dirty="0" err="1" smtClean="0"/>
            <a:t>chẵn</a:t>
          </a:r>
          <a:endParaRPr lang="en-US" sz="2300" dirty="0"/>
        </a:p>
      </dgm:t>
    </dgm:pt>
    <dgm:pt modelId="{1380B6E1-ACF7-48C2-B34E-1359735F08CC}" type="parTrans" cxnId="{87E1D785-D90D-4129-88C0-CC536C7D974F}">
      <dgm:prSet/>
      <dgm:spPr/>
      <dgm:t>
        <a:bodyPr/>
        <a:lstStyle/>
        <a:p>
          <a:endParaRPr lang="en-US"/>
        </a:p>
      </dgm:t>
    </dgm:pt>
    <dgm:pt modelId="{28958127-8589-470F-8C87-ABEBD0F36A73}" type="sibTrans" cxnId="{87E1D785-D90D-4129-88C0-CC536C7D974F}">
      <dgm:prSet/>
      <dgm:spPr/>
      <dgm:t>
        <a:bodyPr/>
        <a:lstStyle/>
        <a:p>
          <a:endParaRPr lang="en-US"/>
        </a:p>
      </dgm:t>
    </dgm:pt>
    <dgm:pt modelId="{36AA1B74-1F35-4FF9-8044-E01A83DE2FED}">
      <dgm:prSet phldrT="[Text]"/>
      <dgm:spPr/>
      <dgm:t>
        <a:bodyPr/>
        <a:lstStyle/>
        <a:p>
          <a:r>
            <a:rPr lang="en-US" dirty="0" err="1" smtClean="0"/>
            <a:t>Cơ</a:t>
          </a:r>
          <a:r>
            <a:rPr lang="en-US" dirty="0" smtClean="0"/>
            <a:t> </a:t>
          </a:r>
          <a:r>
            <a:rPr lang="en-US" dirty="0" err="1" smtClean="0"/>
            <a:t>cấu</a:t>
          </a:r>
          <a:r>
            <a:rPr lang="en-US" dirty="0" smtClean="0"/>
            <a:t> </a:t>
          </a:r>
          <a:r>
            <a:rPr lang="en-US" dirty="0" err="1" smtClean="0"/>
            <a:t>kinh</a:t>
          </a:r>
          <a:r>
            <a:rPr lang="en-US" dirty="0" smtClean="0"/>
            <a:t> </a:t>
          </a:r>
          <a:r>
            <a:rPr lang="en-US" dirty="0" err="1" smtClean="0"/>
            <a:t>tế</a:t>
          </a:r>
          <a:endParaRPr lang="en-US" dirty="0"/>
        </a:p>
      </dgm:t>
    </dgm:pt>
    <dgm:pt modelId="{2E6C2F06-7C84-48A1-BE76-CA6E94C9D77E}" type="parTrans" cxnId="{92E6BB8D-4A18-477B-ADAC-77A06B135D23}">
      <dgm:prSet/>
      <dgm:spPr/>
      <dgm:t>
        <a:bodyPr/>
        <a:lstStyle/>
        <a:p>
          <a:endParaRPr lang="en-US"/>
        </a:p>
      </dgm:t>
    </dgm:pt>
    <dgm:pt modelId="{C10BE410-8254-4C71-BB7F-AD5C444D030B}" type="sibTrans" cxnId="{92E6BB8D-4A18-477B-ADAC-77A06B135D23}">
      <dgm:prSet/>
      <dgm:spPr/>
      <dgm:t>
        <a:bodyPr/>
        <a:lstStyle/>
        <a:p>
          <a:endParaRPr lang="en-US"/>
        </a:p>
      </dgm:t>
    </dgm:pt>
    <dgm:pt modelId="{A36BA87D-38D0-4F96-9774-1CB31842CF2B}">
      <dgm:prSet phldrT="[Text]"/>
      <dgm:spPr/>
      <dgm:t>
        <a:bodyPr/>
        <a:lstStyle/>
        <a:p>
          <a:r>
            <a:rPr lang="en-US" dirty="0" err="1" smtClean="0"/>
            <a:t>Trình</a:t>
          </a:r>
          <a:r>
            <a:rPr lang="en-US" dirty="0" smtClean="0"/>
            <a:t> </a:t>
          </a:r>
          <a:r>
            <a:rPr lang="en-US" dirty="0" err="1" smtClean="0"/>
            <a:t>độ</a:t>
          </a:r>
          <a:r>
            <a:rPr lang="en-US" dirty="0" smtClean="0"/>
            <a:t> </a:t>
          </a:r>
          <a:r>
            <a:rPr lang="en-US" dirty="0" err="1" smtClean="0"/>
            <a:t>phát</a:t>
          </a:r>
          <a:r>
            <a:rPr lang="en-US" dirty="0" smtClean="0"/>
            <a:t> </a:t>
          </a:r>
          <a:r>
            <a:rPr lang="en-US" dirty="0" err="1" smtClean="0"/>
            <a:t>triển</a:t>
          </a:r>
          <a:r>
            <a:rPr lang="en-US" dirty="0" smtClean="0"/>
            <a:t> </a:t>
          </a:r>
          <a:r>
            <a:rPr lang="en-US" dirty="0" err="1" smtClean="0"/>
            <a:t>kinh</a:t>
          </a:r>
          <a:r>
            <a:rPr lang="en-US" dirty="0" smtClean="0"/>
            <a:t> </a:t>
          </a:r>
          <a:r>
            <a:rPr lang="en-US" dirty="0" err="1" smtClean="0"/>
            <a:t>tế</a:t>
          </a:r>
          <a:endParaRPr lang="en-US" dirty="0"/>
        </a:p>
      </dgm:t>
    </dgm:pt>
    <dgm:pt modelId="{3EBE33F9-79A6-4755-9ECD-8077849EE74D}" type="parTrans" cxnId="{93008581-1832-4F0C-889C-DB7FA38C98BB}">
      <dgm:prSet/>
      <dgm:spPr/>
      <dgm:t>
        <a:bodyPr/>
        <a:lstStyle/>
        <a:p>
          <a:endParaRPr lang="en-US"/>
        </a:p>
      </dgm:t>
    </dgm:pt>
    <dgm:pt modelId="{6DDFF398-BC45-4F10-99CF-206EBB3E1925}" type="sibTrans" cxnId="{93008581-1832-4F0C-889C-DB7FA38C98BB}">
      <dgm:prSet/>
      <dgm:spPr/>
      <dgm:t>
        <a:bodyPr/>
        <a:lstStyle/>
        <a:p>
          <a:endParaRPr lang="en-US"/>
        </a:p>
      </dgm:t>
    </dgm:pt>
    <dgm:pt modelId="{908C5A19-A412-4781-AE46-E4CE0DD3DAAC}">
      <dgm:prSet custT="1"/>
      <dgm:spPr/>
      <dgm:t>
        <a:bodyPr/>
        <a:lstStyle/>
        <a:p>
          <a:r>
            <a:rPr lang="en-US" sz="2000" dirty="0" smtClean="0"/>
            <a:t>Qui </a:t>
          </a:r>
          <a:r>
            <a:rPr lang="en-US" sz="2000" dirty="0" err="1" smtClean="0"/>
            <a:t>mô</a:t>
          </a:r>
          <a:r>
            <a:rPr lang="en-US" sz="2000" dirty="0" smtClean="0"/>
            <a:t>, </a:t>
          </a:r>
          <a:r>
            <a:rPr lang="en-US" sz="2000" dirty="0" err="1" smtClean="0"/>
            <a:t>tốc</a:t>
          </a:r>
          <a:r>
            <a:rPr lang="en-US" sz="2000" dirty="0" smtClean="0"/>
            <a:t> </a:t>
          </a:r>
          <a:r>
            <a:rPr lang="en-US" sz="2000" dirty="0" err="1" smtClean="0"/>
            <a:t>độ</a:t>
          </a:r>
          <a:r>
            <a:rPr lang="en-US" sz="2000" dirty="0" smtClean="0"/>
            <a:t> </a:t>
          </a:r>
          <a:r>
            <a:rPr lang="en-US" sz="2000" dirty="0" err="1" smtClean="0"/>
            <a:t>tăng</a:t>
          </a:r>
          <a:r>
            <a:rPr lang="en-US" sz="2000" dirty="0" smtClean="0"/>
            <a:t> </a:t>
          </a:r>
          <a:r>
            <a:rPr lang="en-US" sz="2000" dirty="0" err="1" smtClean="0"/>
            <a:t>trưởng</a:t>
          </a:r>
          <a:r>
            <a:rPr lang="en-US" sz="2000" dirty="0" smtClean="0"/>
            <a:t> </a:t>
          </a:r>
          <a:r>
            <a:rPr lang="en-US" sz="2000" dirty="0" err="1" smtClean="0"/>
            <a:t>kinh</a:t>
          </a:r>
          <a:r>
            <a:rPr lang="en-US" sz="2000" dirty="0" smtClean="0"/>
            <a:t> </a:t>
          </a:r>
          <a:r>
            <a:rPr lang="en-US" sz="2000" dirty="0" err="1" smtClean="0"/>
            <a:t>tế</a:t>
          </a:r>
          <a:endParaRPr lang="en-US" sz="2000" dirty="0"/>
        </a:p>
      </dgm:t>
    </dgm:pt>
    <dgm:pt modelId="{259DE660-7E7A-479F-80C6-B4929D9D16B1}" type="parTrans" cxnId="{31755F70-8947-4157-B26C-CCA5C7435065}">
      <dgm:prSet/>
      <dgm:spPr/>
      <dgm:t>
        <a:bodyPr/>
        <a:lstStyle/>
        <a:p>
          <a:endParaRPr lang="en-US"/>
        </a:p>
      </dgm:t>
    </dgm:pt>
    <dgm:pt modelId="{9ECCB471-018A-4687-8381-41FA924733D5}" type="sibTrans" cxnId="{31755F70-8947-4157-B26C-CCA5C7435065}">
      <dgm:prSet/>
      <dgm:spPr/>
      <dgm:t>
        <a:bodyPr/>
        <a:lstStyle/>
        <a:p>
          <a:endParaRPr lang="en-US"/>
        </a:p>
      </dgm:t>
    </dgm:pt>
    <dgm:pt modelId="{7B8888C8-47DE-448B-A3DC-9E9A3572A6C9}">
      <dgm:prSet phldrT="[Text]"/>
      <dgm:spPr/>
      <dgm:t>
        <a:bodyPr/>
        <a:lstStyle/>
        <a:p>
          <a:r>
            <a:rPr lang="vi-VN" i="0" dirty="0" smtClean="0"/>
            <a:t>Nhóm lẻ</a:t>
          </a:r>
          <a:endParaRPr lang="en-US" i="0" dirty="0"/>
        </a:p>
      </dgm:t>
    </dgm:pt>
    <dgm:pt modelId="{A744FBCF-45FC-4A87-B390-8A27BE26521B}" type="parTrans" cxnId="{8F6E2C2F-6D00-40D9-BD9B-3989F303990E}">
      <dgm:prSet/>
      <dgm:spPr/>
      <dgm:t>
        <a:bodyPr/>
        <a:lstStyle/>
        <a:p>
          <a:endParaRPr lang="en-US"/>
        </a:p>
      </dgm:t>
    </dgm:pt>
    <dgm:pt modelId="{40BA0AE5-5CCF-4AA9-BB4A-45BE5BDF4503}" type="sibTrans" cxnId="{8F6E2C2F-6D00-40D9-BD9B-3989F303990E}">
      <dgm:prSet/>
      <dgm:spPr/>
      <dgm:t>
        <a:bodyPr/>
        <a:lstStyle/>
        <a:p>
          <a:endParaRPr lang="en-US"/>
        </a:p>
      </dgm:t>
    </dgm:pt>
    <dgm:pt modelId="{D6410154-4506-4C51-B684-A8F690C51537}">
      <dgm:prSet phldrT="[Text]"/>
      <dgm:spPr/>
      <dgm:t>
        <a:bodyPr/>
        <a:lstStyle/>
        <a:p>
          <a:r>
            <a:rPr lang="en-US" dirty="0" err="1" smtClean="0"/>
            <a:t>Dân</a:t>
          </a:r>
          <a:r>
            <a:rPr lang="en-US" dirty="0" smtClean="0"/>
            <a:t> </a:t>
          </a:r>
          <a:r>
            <a:rPr lang="en-US" dirty="0" err="1" smtClean="0"/>
            <a:t>số</a:t>
          </a:r>
          <a:r>
            <a:rPr lang="en-US" dirty="0" smtClean="0"/>
            <a:t> </a:t>
          </a:r>
          <a:r>
            <a:rPr lang="en-US" dirty="0" err="1" smtClean="0"/>
            <a:t>và</a:t>
          </a:r>
          <a:r>
            <a:rPr lang="en-US" dirty="0" smtClean="0"/>
            <a:t> </a:t>
          </a:r>
          <a:r>
            <a:rPr lang="en-US" dirty="0" err="1" smtClean="0"/>
            <a:t>đô</a:t>
          </a:r>
          <a:r>
            <a:rPr lang="en-US" dirty="0" smtClean="0"/>
            <a:t> </a:t>
          </a:r>
          <a:r>
            <a:rPr lang="en-US" dirty="0" err="1" smtClean="0"/>
            <a:t>thị</a:t>
          </a:r>
          <a:r>
            <a:rPr lang="en-US" dirty="0" smtClean="0"/>
            <a:t> </a:t>
          </a:r>
          <a:r>
            <a:rPr lang="en-US" dirty="0" err="1" smtClean="0"/>
            <a:t>hóa</a:t>
          </a:r>
          <a:endParaRPr lang="en-US" dirty="0"/>
        </a:p>
      </dgm:t>
    </dgm:pt>
    <dgm:pt modelId="{7F977E7D-2D3E-4206-9A9A-9FE4EEB67FEE}" type="parTrans" cxnId="{37668FA7-1F30-424A-A5AD-AFFCF3FF9B82}">
      <dgm:prSet/>
      <dgm:spPr/>
      <dgm:t>
        <a:bodyPr/>
        <a:lstStyle/>
        <a:p>
          <a:endParaRPr lang="en-US"/>
        </a:p>
      </dgm:t>
    </dgm:pt>
    <dgm:pt modelId="{0C8275E5-8B22-4E8C-BD4E-4D97C47031B1}" type="sibTrans" cxnId="{37668FA7-1F30-424A-A5AD-AFFCF3FF9B82}">
      <dgm:prSet/>
      <dgm:spPr/>
      <dgm:t>
        <a:bodyPr/>
        <a:lstStyle/>
        <a:p>
          <a:endParaRPr lang="en-US"/>
        </a:p>
      </dgm:t>
    </dgm:pt>
    <dgm:pt modelId="{AC4A1489-14E7-46CC-911F-AA171BE013A2}">
      <dgm:prSet phldrT="[Text]"/>
      <dgm:spPr/>
      <dgm:t>
        <a:bodyPr/>
        <a:lstStyle/>
        <a:p>
          <a:r>
            <a:rPr lang="en-US" dirty="0" err="1" smtClean="0"/>
            <a:t>Đô</a:t>
          </a:r>
          <a:r>
            <a:rPr lang="en-US" dirty="0" smtClean="0"/>
            <a:t> </a:t>
          </a:r>
          <a:r>
            <a:rPr lang="en-US" dirty="0" err="1" smtClean="0"/>
            <a:t>thị</a:t>
          </a:r>
          <a:r>
            <a:rPr lang="en-US" dirty="0" smtClean="0"/>
            <a:t> </a:t>
          </a:r>
          <a:r>
            <a:rPr lang="en-US" dirty="0" err="1" smtClean="0"/>
            <a:t>hóa</a:t>
          </a:r>
          <a:endParaRPr lang="en-US" dirty="0"/>
        </a:p>
      </dgm:t>
    </dgm:pt>
    <dgm:pt modelId="{44F66507-5F44-4E81-9EFA-8CE3409C0DDA}" type="parTrans" cxnId="{A0D626AB-C014-4299-A4AC-094C1940E85D}">
      <dgm:prSet/>
      <dgm:spPr/>
      <dgm:t>
        <a:bodyPr/>
        <a:lstStyle/>
        <a:p>
          <a:endParaRPr lang="en-US"/>
        </a:p>
      </dgm:t>
    </dgm:pt>
    <dgm:pt modelId="{67349311-1171-4FED-9033-B620610ADA0A}" type="sibTrans" cxnId="{A0D626AB-C014-4299-A4AC-094C1940E85D}">
      <dgm:prSet/>
      <dgm:spPr/>
      <dgm:t>
        <a:bodyPr/>
        <a:lstStyle/>
        <a:p>
          <a:endParaRPr lang="en-US"/>
        </a:p>
      </dgm:t>
    </dgm:pt>
    <dgm:pt modelId="{717B711B-A197-4D6C-9C8E-F9A0262E0004}">
      <dgm:prSet phldrT="[Text]"/>
      <dgm:spPr/>
      <dgm:t>
        <a:bodyPr/>
        <a:lstStyle/>
        <a:p>
          <a:r>
            <a:rPr lang="en-US" smtClean="0"/>
            <a:t>Giáo dục y tế</a:t>
          </a:r>
          <a:endParaRPr lang="en-US" dirty="0"/>
        </a:p>
      </dgm:t>
    </dgm:pt>
    <dgm:pt modelId="{98C16F2B-D82F-47AD-BFC9-E1048A36A3F0}" type="parTrans" cxnId="{7B5A9E2A-7768-4BA6-A971-2988725AC7C6}">
      <dgm:prSet/>
      <dgm:spPr/>
      <dgm:t>
        <a:bodyPr/>
        <a:lstStyle/>
        <a:p>
          <a:endParaRPr lang="en-US"/>
        </a:p>
      </dgm:t>
    </dgm:pt>
    <dgm:pt modelId="{7D5A949B-B513-4FFC-A602-B866F35AFBA4}" type="sibTrans" cxnId="{7B5A9E2A-7768-4BA6-A971-2988725AC7C6}">
      <dgm:prSet/>
      <dgm:spPr/>
      <dgm:t>
        <a:bodyPr/>
        <a:lstStyle/>
        <a:p>
          <a:endParaRPr lang="en-US"/>
        </a:p>
      </dgm:t>
    </dgm:pt>
    <dgm:pt modelId="{8CF1AA91-2C61-4BCE-AD35-D3DA15A3FBC2}" type="pres">
      <dgm:prSet presAssocID="{CDD7A1A2-E1BB-4FB8-8068-B9A5DDF58962}" presName="list" presStyleCnt="0">
        <dgm:presLayoutVars>
          <dgm:dir/>
          <dgm:animLvl val="lvl"/>
        </dgm:presLayoutVars>
      </dgm:prSet>
      <dgm:spPr/>
      <dgm:t>
        <a:bodyPr/>
        <a:lstStyle/>
        <a:p>
          <a:endParaRPr lang="en-US"/>
        </a:p>
      </dgm:t>
    </dgm:pt>
    <dgm:pt modelId="{F4235A5F-CC7D-4ABF-85F4-E07AE9A48312}" type="pres">
      <dgm:prSet presAssocID="{F900BBAB-2627-4B99-A36C-981EE70FC6B4}" presName="posSpace" presStyleCnt="0"/>
      <dgm:spPr/>
    </dgm:pt>
    <dgm:pt modelId="{6D68D05E-2566-429F-A9DF-93EE69D90EDA}" type="pres">
      <dgm:prSet presAssocID="{F900BBAB-2627-4B99-A36C-981EE70FC6B4}" presName="vertFlow" presStyleCnt="0"/>
      <dgm:spPr/>
    </dgm:pt>
    <dgm:pt modelId="{2B0718C6-A6F4-4FE0-99AD-02567842290B}" type="pres">
      <dgm:prSet presAssocID="{F900BBAB-2627-4B99-A36C-981EE70FC6B4}" presName="topSpace" presStyleCnt="0"/>
      <dgm:spPr/>
    </dgm:pt>
    <dgm:pt modelId="{E3D71440-7158-4387-A9B0-8F16BC76E509}" type="pres">
      <dgm:prSet presAssocID="{F900BBAB-2627-4B99-A36C-981EE70FC6B4}" presName="firstComp" presStyleCnt="0"/>
      <dgm:spPr/>
    </dgm:pt>
    <dgm:pt modelId="{C8477381-0FFE-4115-B997-5B1CBC708EF1}" type="pres">
      <dgm:prSet presAssocID="{F900BBAB-2627-4B99-A36C-981EE70FC6B4}" presName="firstChild" presStyleLbl="bgAccFollowNode1" presStyleIdx="0" presStyleCnt="6"/>
      <dgm:spPr/>
      <dgm:t>
        <a:bodyPr/>
        <a:lstStyle/>
        <a:p>
          <a:endParaRPr lang="en-US"/>
        </a:p>
      </dgm:t>
    </dgm:pt>
    <dgm:pt modelId="{900996EE-783E-41ED-9EBE-BEF416152DBB}" type="pres">
      <dgm:prSet presAssocID="{F900BBAB-2627-4B99-A36C-981EE70FC6B4}" presName="firstChildTx" presStyleLbl="bgAccFollowNode1" presStyleIdx="0" presStyleCnt="6">
        <dgm:presLayoutVars>
          <dgm:bulletEnabled val="1"/>
        </dgm:presLayoutVars>
      </dgm:prSet>
      <dgm:spPr/>
      <dgm:t>
        <a:bodyPr/>
        <a:lstStyle/>
        <a:p>
          <a:endParaRPr lang="en-US"/>
        </a:p>
      </dgm:t>
    </dgm:pt>
    <dgm:pt modelId="{8DA09AF8-E4C5-46C6-A8E7-29B2C97F39C6}" type="pres">
      <dgm:prSet presAssocID="{36AA1B74-1F35-4FF9-8044-E01A83DE2FED}" presName="comp" presStyleCnt="0"/>
      <dgm:spPr/>
    </dgm:pt>
    <dgm:pt modelId="{099F60CD-16B0-4172-A8EB-F1B88935DE78}" type="pres">
      <dgm:prSet presAssocID="{36AA1B74-1F35-4FF9-8044-E01A83DE2FED}" presName="child" presStyleLbl="bgAccFollowNode1" presStyleIdx="1" presStyleCnt="6"/>
      <dgm:spPr/>
      <dgm:t>
        <a:bodyPr/>
        <a:lstStyle/>
        <a:p>
          <a:endParaRPr lang="en-US"/>
        </a:p>
      </dgm:t>
    </dgm:pt>
    <dgm:pt modelId="{89CE7B19-B2EA-41B5-B9A5-CD5E528318EA}" type="pres">
      <dgm:prSet presAssocID="{36AA1B74-1F35-4FF9-8044-E01A83DE2FED}" presName="childTx" presStyleLbl="bgAccFollowNode1" presStyleIdx="1" presStyleCnt="6">
        <dgm:presLayoutVars>
          <dgm:bulletEnabled val="1"/>
        </dgm:presLayoutVars>
      </dgm:prSet>
      <dgm:spPr/>
      <dgm:t>
        <a:bodyPr/>
        <a:lstStyle/>
        <a:p>
          <a:endParaRPr lang="en-US"/>
        </a:p>
      </dgm:t>
    </dgm:pt>
    <dgm:pt modelId="{13706257-9115-482B-9433-E5A1FD12AE6C}" type="pres">
      <dgm:prSet presAssocID="{A36BA87D-38D0-4F96-9774-1CB31842CF2B}" presName="comp" presStyleCnt="0"/>
      <dgm:spPr/>
    </dgm:pt>
    <dgm:pt modelId="{D877107A-FAEF-42DA-AE70-D6BD3CB5421D}" type="pres">
      <dgm:prSet presAssocID="{A36BA87D-38D0-4F96-9774-1CB31842CF2B}" presName="child" presStyleLbl="bgAccFollowNode1" presStyleIdx="2" presStyleCnt="6"/>
      <dgm:spPr/>
      <dgm:t>
        <a:bodyPr/>
        <a:lstStyle/>
        <a:p>
          <a:endParaRPr lang="en-US"/>
        </a:p>
      </dgm:t>
    </dgm:pt>
    <dgm:pt modelId="{B230FB8B-75DC-4617-BF4F-0B623DC4D578}" type="pres">
      <dgm:prSet presAssocID="{A36BA87D-38D0-4F96-9774-1CB31842CF2B}" presName="childTx" presStyleLbl="bgAccFollowNode1" presStyleIdx="2" presStyleCnt="6">
        <dgm:presLayoutVars>
          <dgm:bulletEnabled val="1"/>
        </dgm:presLayoutVars>
      </dgm:prSet>
      <dgm:spPr/>
      <dgm:t>
        <a:bodyPr/>
        <a:lstStyle/>
        <a:p>
          <a:endParaRPr lang="en-US"/>
        </a:p>
      </dgm:t>
    </dgm:pt>
    <dgm:pt modelId="{4E2BA2DA-5DFA-4EBF-8BB0-666AA7534237}" type="pres">
      <dgm:prSet presAssocID="{F900BBAB-2627-4B99-A36C-981EE70FC6B4}" presName="negSpace" presStyleCnt="0"/>
      <dgm:spPr/>
    </dgm:pt>
    <dgm:pt modelId="{BB2AF983-84BB-40B4-A073-CD4190F3F548}" type="pres">
      <dgm:prSet presAssocID="{F900BBAB-2627-4B99-A36C-981EE70FC6B4}" presName="circle" presStyleLbl="node1" presStyleIdx="0" presStyleCnt="2"/>
      <dgm:spPr/>
      <dgm:t>
        <a:bodyPr/>
        <a:lstStyle/>
        <a:p>
          <a:endParaRPr lang="en-US"/>
        </a:p>
      </dgm:t>
    </dgm:pt>
    <dgm:pt modelId="{838918B3-FC60-429A-BD08-102C303B7ADB}" type="pres">
      <dgm:prSet presAssocID="{28958127-8589-470F-8C87-ABEBD0F36A73}" presName="transSpace" presStyleCnt="0"/>
      <dgm:spPr/>
    </dgm:pt>
    <dgm:pt modelId="{3E48121E-82B5-4700-9141-E00480FD810C}" type="pres">
      <dgm:prSet presAssocID="{7B8888C8-47DE-448B-A3DC-9E9A3572A6C9}" presName="posSpace" presStyleCnt="0"/>
      <dgm:spPr/>
    </dgm:pt>
    <dgm:pt modelId="{285B5F62-0701-4741-820C-D01C7F5D01EA}" type="pres">
      <dgm:prSet presAssocID="{7B8888C8-47DE-448B-A3DC-9E9A3572A6C9}" presName="vertFlow" presStyleCnt="0"/>
      <dgm:spPr/>
    </dgm:pt>
    <dgm:pt modelId="{24B71300-7A31-4BBC-85CB-A6932CE9322D}" type="pres">
      <dgm:prSet presAssocID="{7B8888C8-47DE-448B-A3DC-9E9A3572A6C9}" presName="topSpace" presStyleCnt="0"/>
      <dgm:spPr/>
    </dgm:pt>
    <dgm:pt modelId="{C18F8920-CB29-43BC-B3F8-9815C5BBC81F}" type="pres">
      <dgm:prSet presAssocID="{7B8888C8-47DE-448B-A3DC-9E9A3572A6C9}" presName="firstComp" presStyleCnt="0"/>
      <dgm:spPr/>
    </dgm:pt>
    <dgm:pt modelId="{9F153FDB-9699-4ABF-A083-1E5557033151}" type="pres">
      <dgm:prSet presAssocID="{7B8888C8-47DE-448B-A3DC-9E9A3572A6C9}" presName="firstChild" presStyleLbl="bgAccFollowNode1" presStyleIdx="3" presStyleCnt="6"/>
      <dgm:spPr/>
      <dgm:t>
        <a:bodyPr/>
        <a:lstStyle/>
        <a:p>
          <a:endParaRPr lang="en-US"/>
        </a:p>
      </dgm:t>
    </dgm:pt>
    <dgm:pt modelId="{80733AC2-2217-4AC3-B93A-E6359C4BE7B7}" type="pres">
      <dgm:prSet presAssocID="{7B8888C8-47DE-448B-A3DC-9E9A3572A6C9}" presName="firstChildTx" presStyleLbl="bgAccFollowNode1" presStyleIdx="3" presStyleCnt="6">
        <dgm:presLayoutVars>
          <dgm:bulletEnabled val="1"/>
        </dgm:presLayoutVars>
      </dgm:prSet>
      <dgm:spPr/>
      <dgm:t>
        <a:bodyPr/>
        <a:lstStyle/>
        <a:p>
          <a:endParaRPr lang="en-US"/>
        </a:p>
      </dgm:t>
    </dgm:pt>
    <dgm:pt modelId="{C5CF331B-CBF9-419A-A556-7C18EEDFAC73}" type="pres">
      <dgm:prSet presAssocID="{AC4A1489-14E7-46CC-911F-AA171BE013A2}" presName="comp" presStyleCnt="0"/>
      <dgm:spPr/>
    </dgm:pt>
    <dgm:pt modelId="{B484418C-557F-497F-A13C-CE0678662E95}" type="pres">
      <dgm:prSet presAssocID="{AC4A1489-14E7-46CC-911F-AA171BE013A2}" presName="child" presStyleLbl="bgAccFollowNode1" presStyleIdx="4" presStyleCnt="6"/>
      <dgm:spPr/>
      <dgm:t>
        <a:bodyPr/>
        <a:lstStyle/>
        <a:p>
          <a:endParaRPr lang="en-US"/>
        </a:p>
      </dgm:t>
    </dgm:pt>
    <dgm:pt modelId="{C85386E1-1495-45AF-86DD-26F258315D90}" type="pres">
      <dgm:prSet presAssocID="{AC4A1489-14E7-46CC-911F-AA171BE013A2}" presName="childTx" presStyleLbl="bgAccFollowNode1" presStyleIdx="4" presStyleCnt="6">
        <dgm:presLayoutVars>
          <dgm:bulletEnabled val="1"/>
        </dgm:presLayoutVars>
      </dgm:prSet>
      <dgm:spPr/>
      <dgm:t>
        <a:bodyPr/>
        <a:lstStyle/>
        <a:p>
          <a:endParaRPr lang="en-US"/>
        </a:p>
      </dgm:t>
    </dgm:pt>
    <dgm:pt modelId="{A6CD1B89-A214-496C-AF8D-0C5B5326B477}" type="pres">
      <dgm:prSet presAssocID="{717B711B-A197-4D6C-9C8E-F9A0262E0004}" presName="comp" presStyleCnt="0"/>
      <dgm:spPr/>
    </dgm:pt>
    <dgm:pt modelId="{C0A0C241-DF21-4555-B09A-D3BF76F06D29}" type="pres">
      <dgm:prSet presAssocID="{717B711B-A197-4D6C-9C8E-F9A0262E0004}" presName="child" presStyleLbl="bgAccFollowNode1" presStyleIdx="5" presStyleCnt="6"/>
      <dgm:spPr/>
      <dgm:t>
        <a:bodyPr/>
        <a:lstStyle/>
        <a:p>
          <a:endParaRPr lang="en-US"/>
        </a:p>
      </dgm:t>
    </dgm:pt>
    <dgm:pt modelId="{739E590B-BF08-4E7A-BB73-484F2CC38774}" type="pres">
      <dgm:prSet presAssocID="{717B711B-A197-4D6C-9C8E-F9A0262E0004}" presName="childTx" presStyleLbl="bgAccFollowNode1" presStyleIdx="5" presStyleCnt="6">
        <dgm:presLayoutVars>
          <dgm:bulletEnabled val="1"/>
        </dgm:presLayoutVars>
      </dgm:prSet>
      <dgm:spPr/>
      <dgm:t>
        <a:bodyPr/>
        <a:lstStyle/>
        <a:p>
          <a:endParaRPr lang="en-US"/>
        </a:p>
      </dgm:t>
    </dgm:pt>
    <dgm:pt modelId="{9E93E240-068A-4825-9A50-19CA3DE479A2}" type="pres">
      <dgm:prSet presAssocID="{7B8888C8-47DE-448B-A3DC-9E9A3572A6C9}" presName="negSpace" presStyleCnt="0"/>
      <dgm:spPr/>
    </dgm:pt>
    <dgm:pt modelId="{B2E3462D-FC44-404D-95CF-11B0E32544C6}" type="pres">
      <dgm:prSet presAssocID="{7B8888C8-47DE-448B-A3DC-9E9A3572A6C9}" presName="circle" presStyleLbl="node1" presStyleIdx="1" presStyleCnt="2"/>
      <dgm:spPr/>
      <dgm:t>
        <a:bodyPr/>
        <a:lstStyle/>
        <a:p>
          <a:endParaRPr lang="en-US"/>
        </a:p>
      </dgm:t>
    </dgm:pt>
  </dgm:ptLst>
  <dgm:cxnLst>
    <dgm:cxn modelId="{31755F70-8947-4157-B26C-CCA5C7435065}" srcId="{F900BBAB-2627-4B99-A36C-981EE70FC6B4}" destId="{908C5A19-A412-4781-AE46-E4CE0DD3DAAC}" srcOrd="0" destOrd="0" parTransId="{259DE660-7E7A-479F-80C6-B4929D9D16B1}" sibTransId="{9ECCB471-018A-4687-8381-41FA924733D5}"/>
    <dgm:cxn modelId="{FA8757F9-5408-47C8-8F93-D94A898A7C05}" type="presOf" srcId="{7B8888C8-47DE-448B-A3DC-9E9A3572A6C9}" destId="{B2E3462D-FC44-404D-95CF-11B0E32544C6}" srcOrd="0" destOrd="0" presId="urn:microsoft.com/office/officeart/2005/8/layout/hList9"/>
    <dgm:cxn modelId="{A0D626AB-C014-4299-A4AC-094C1940E85D}" srcId="{7B8888C8-47DE-448B-A3DC-9E9A3572A6C9}" destId="{AC4A1489-14E7-46CC-911F-AA171BE013A2}" srcOrd="1" destOrd="0" parTransId="{44F66507-5F44-4E81-9EFA-8CE3409C0DDA}" sibTransId="{67349311-1171-4FED-9033-B620610ADA0A}"/>
    <dgm:cxn modelId="{37668FA7-1F30-424A-A5AD-AFFCF3FF9B82}" srcId="{7B8888C8-47DE-448B-A3DC-9E9A3572A6C9}" destId="{D6410154-4506-4C51-B684-A8F690C51537}" srcOrd="0" destOrd="0" parTransId="{7F977E7D-2D3E-4206-9A9A-9FE4EEB67FEE}" sibTransId="{0C8275E5-8B22-4E8C-BD4E-4D97C47031B1}"/>
    <dgm:cxn modelId="{92E6BB8D-4A18-477B-ADAC-77A06B135D23}" srcId="{F900BBAB-2627-4B99-A36C-981EE70FC6B4}" destId="{36AA1B74-1F35-4FF9-8044-E01A83DE2FED}" srcOrd="1" destOrd="0" parTransId="{2E6C2F06-7C84-48A1-BE76-CA6E94C9D77E}" sibTransId="{C10BE410-8254-4C71-BB7F-AD5C444D030B}"/>
    <dgm:cxn modelId="{3E90A222-5538-46D6-B2F5-79A12C89CAB9}" type="presOf" srcId="{F900BBAB-2627-4B99-A36C-981EE70FC6B4}" destId="{BB2AF983-84BB-40B4-A073-CD4190F3F548}" srcOrd="0" destOrd="0" presId="urn:microsoft.com/office/officeart/2005/8/layout/hList9"/>
    <dgm:cxn modelId="{C0BABA4B-8D87-4801-A3E1-974B116AD0D6}" type="presOf" srcId="{D6410154-4506-4C51-B684-A8F690C51537}" destId="{80733AC2-2217-4AC3-B93A-E6359C4BE7B7}" srcOrd="1" destOrd="0" presId="urn:microsoft.com/office/officeart/2005/8/layout/hList9"/>
    <dgm:cxn modelId="{8DB2D608-55DA-4120-8D9A-840462C957DE}" type="presOf" srcId="{717B711B-A197-4D6C-9C8E-F9A0262E0004}" destId="{739E590B-BF08-4E7A-BB73-484F2CC38774}" srcOrd="1" destOrd="0" presId="urn:microsoft.com/office/officeart/2005/8/layout/hList9"/>
    <dgm:cxn modelId="{93008581-1832-4F0C-889C-DB7FA38C98BB}" srcId="{F900BBAB-2627-4B99-A36C-981EE70FC6B4}" destId="{A36BA87D-38D0-4F96-9774-1CB31842CF2B}" srcOrd="2" destOrd="0" parTransId="{3EBE33F9-79A6-4755-9ECD-8077849EE74D}" sibTransId="{6DDFF398-BC45-4F10-99CF-206EBB3E1925}"/>
    <dgm:cxn modelId="{8061B175-DCB7-4E9A-8181-590D9CF9C701}" type="presOf" srcId="{AC4A1489-14E7-46CC-911F-AA171BE013A2}" destId="{C85386E1-1495-45AF-86DD-26F258315D90}" srcOrd="1" destOrd="0" presId="urn:microsoft.com/office/officeart/2005/8/layout/hList9"/>
    <dgm:cxn modelId="{866C7457-E898-430F-9B78-A1AD03A6D5D1}" type="presOf" srcId="{A36BA87D-38D0-4F96-9774-1CB31842CF2B}" destId="{B230FB8B-75DC-4617-BF4F-0B623DC4D578}" srcOrd="1" destOrd="0" presId="urn:microsoft.com/office/officeart/2005/8/layout/hList9"/>
    <dgm:cxn modelId="{7B5A9E2A-7768-4BA6-A971-2988725AC7C6}" srcId="{7B8888C8-47DE-448B-A3DC-9E9A3572A6C9}" destId="{717B711B-A197-4D6C-9C8E-F9A0262E0004}" srcOrd="2" destOrd="0" parTransId="{98C16F2B-D82F-47AD-BFC9-E1048A36A3F0}" sibTransId="{7D5A949B-B513-4FFC-A602-B866F35AFBA4}"/>
    <dgm:cxn modelId="{6B2615CA-2F2A-4258-81B2-316A6784A606}" type="presOf" srcId="{717B711B-A197-4D6C-9C8E-F9A0262E0004}" destId="{C0A0C241-DF21-4555-B09A-D3BF76F06D29}" srcOrd="0" destOrd="0" presId="urn:microsoft.com/office/officeart/2005/8/layout/hList9"/>
    <dgm:cxn modelId="{4755F384-25E2-4A00-96CC-CC5CAA59D441}" type="presOf" srcId="{A36BA87D-38D0-4F96-9774-1CB31842CF2B}" destId="{D877107A-FAEF-42DA-AE70-D6BD3CB5421D}" srcOrd="0" destOrd="0" presId="urn:microsoft.com/office/officeart/2005/8/layout/hList9"/>
    <dgm:cxn modelId="{D1E65C67-5628-48B4-ACC7-6C03AB65E1E8}" type="presOf" srcId="{36AA1B74-1F35-4FF9-8044-E01A83DE2FED}" destId="{89CE7B19-B2EA-41B5-B9A5-CD5E528318EA}" srcOrd="1" destOrd="0" presId="urn:microsoft.com/office/officeart/2005/8/layout/hList9"/>
    <dgm:cxn modelId="{ADA73179-2656-4749-BDAA-73E9F3961846}" type="presOf" srcId="{908C5A19-A412-4781-AE46-E4CE0DD3DAAC}" destId="{C8477381-0FFE-4115-B997-5B1CBC708EF1}" srcOrd="0" destOrd="0" presId="urn:microsoft.com/office/officeart/2005/8/layout/hList9"/>
    <dgm:cxn modelId="{8F6E2C2F-6D00-40D9-BD9B-3989F303990E}" srcId="{CDD7A1A2-E1BB-4FB8-8068-B9A5DDF58962}" destId="{7B8888C8-47DE-448B-A3DC-9E9A3572A6C9}" srcOrd="1" destOrd="0" parTransId="{A744FBCF-45FC-4A87-B390-8A27BE26521B}" sibTransId="{40BA0AE5-5CCF-4AA9-BB4A-45BE5BDF4503}"/>
    <dgm:cxn modelId="{6FF29FB8-ADAC-41EA-8CC5-0FE8BEF0C178}" type="presOf" srcId="{D6410154-4506-4C51-B684-A8F690C51537}" destId="{9F153FDB-9699-4ABF-A083-1E5557033151}" srcOrd="0" destOrd="0" presId="urn:microsoft.com/office/officeart/2005/8/layout/hList9"/>
    <dgm:cxn modelId="{87975767-593C-42FF-A0A0-1B6A5C7F3EB3}" type="presOf" srcId="{AC4A1489-14E7-46CC-911F-AA171BE013A2}" destId="{B484418C-557F-497F-A13C-CE0678662E95}" srcOrd="0" destOrd="0" presId="urn:microsoft.com/office/officeart/2005/8/layout/hList9"/>
    <dgm:cxn modelId="{9624C873-FB91-43D9-975B-CA4C66605D3A}" type="presOf" srcId="{36AA1B74-1F35-4FF9-8044-E01A83DE2FED}" destId="{099F60CD-16B0-4172-A8EB-F1B88935DE78}" srcOrd="0" destOrd="0" presId="urn:microsoft.com/office/officeart/2005/8/layout/hList9"/>
    <dgm:cxn modelId="{68BE395C-14A2-45E2-83FA-A1AD2E217A13}" type="presOf" srcId="{908C5A19-A412-4781-AE46-E4CE0DD3DAAC}" destId="{900996EE-783E-41ED-9EBE-BEF416152DBB}" srcOrd="1" destOrd="0" presId="urn:microsoft.com/office/officeart/2005/8/layout/hList9"/>
    <dgm:cxn modelId="{87E1D785-D90D-4129-88C0-CC536C7D974F}" srcId="{CDD7A1A2-E1BB-4FB8-8068-B9A5DDF58962}" destId="{F900BBAB-2627-4B99-A36C-981EE70FC6B4}" srcOrd="0" destOrd="0" parTransId="{1380B6E1-ACF7-48C2-B34E-1359735F08CC}" sibTransId="{28958127-8589-470F-8C87-ABEBD0F36A73}"/>
    <dgm:cxn modelId="{A31432BA-5AF5-4105-89C8-E3A1B0F09518}" type="presOf" srcId="{CDD7A1A2-E1BB-4FB8-8068-B9A5DDF58962}" destId="{8CF1AA91-2C61-4BCE-AD35-D3DA15A3FBC2}" srcOrd="0" destOrd="0" presId="urn:microsoft.com/office/officeart/2005/8/layout/hList9"/>
    <dgm:cxn modelId="{45709334-CE26-40CB-A0DC-8A4C6E7FEA0E}" type="presParOf" srcId="{8CF1AA91-2C61-4BCE-AD35-D3DA15A3FBC2}" destId="{F4235A5F-CC7D-4ABF-85F4-E07AE9A48312}" srcOrd="0" destOrd="0" presId="urn:microsoft.com/office/officeart/2005/8/layout/hList9"/>
    <dgm:cxn modelId="{D5B391DB-F6AC-42B3-982F-A2295FBDB5A4}" type="presParOf" srcId="{8CF1AA91-2C61-4BCE-AD35-D3DA15A3FBC2}" destId="{6D68D05E-2566-429F-A9DF-93EE69D90EDA}" srcOrd="1" destOrd="0" presId="urn:microsoft.com/office/officeart/2005/8/layout/hList9"/>
    <dgm:cxn modelId="{724E2782-BA16-40A4-ABDA-4C87003B6BEF}" type="presParOf" srcId="{6D68D05E-2566-429F-A9DF-93EE69D90EDA}" destId="{2B0718C6-A6F4-4FE0-99AD-02567842290B}" srcOrd="0" destOrd="0" presId="urn:microsoft.com/office/officeart/2005/8/layout/hList9"/>
    <dgm:cxn modelId="{E7E18DD3-06E8-497B-A011-5FC3988E7AB7}" type="presParOf" srcId="{6D68D05E-2566-429F-A9DF-93EE69D90EDA}" destId="{E3D71440-7158-4387-A9B0-8F16BC76E509}" srcOrd="1" destOrd="0" presId="urn:microsoft.com/office/officeart/2005/8/layout/hList9"/>
    <dgm:cxn modelId="{F0C6C724-DB4C-444A-8455-81BF7F6A5FBB}" type="presParOf" srcId="{E3D71440-7158-4387-A9B0-8F16BC76E509}" destId="{C8477381-0FFE-4115-B997-5B1CBC708EF1}" srcOrd="0" destOrd="0" presId="urn:microsoft.com/office/officeart/2005/8/layout/hList9"/>
    <dgm:cxn modelId="{1EE71678-1CCB-4C4D-9553-A5404CC35565}" type="presParOf" srcId="{E3D71440-7158-4387-A9B0-8F16BC76E509}" destId="{900996EE-783E-41ED-9EBE-BEF416152DBB}" srcOrd="1" destOrd="0" presId="urn:microsoft.com/office/officeart/2005/8/layout/hList9"/>
    <dgm:cxn modelId="{8D1F5111-AEAB-4516-8611-DD6A89AE751E}" type="presParOf" srcId="{6D68D05E-2566-429F-A9DF-93EE69D90EDA}" destId="{8DA09AF8-E4C5-46C6-A8E7-29B2C97F39C6}" srcOrd="2" destOrd="0" presId="urn:microsoft.com/office/officeart/2005/8/layout/hList9"/>
    <dgm:cxn modelId="{FE1772BB-FA95-4EED-949C-6B464736FDAE}" type="presParOf" srcId="{8DA09AF8-E4C5-46C6-A8E7-29B2C97F39C6}" destId="{099F60CD-16B0-4172-A8EB-F1B88935DE78}" srcOrd="0" destOrd="0" presId="urn:microsoft.com/office/officeart/2005/8/layout/hList9"/>
    <dgm:cxn modelId="{95A05F2D-12A7-4AE4-84ED-A78340B5A151}" type="presParOf" srcId="{8DA09AF8-E4C5-46C6-A8E7-29B2C97F39C6}" destId="{89CE7B19-B2EA-41B5-B9A5-CD5E528318EA}" srcOrd="1" destOrd="0" presId="urn:microsoft.com/office/officeart/2005/8/layout/hList9"/>
    <dgm:cxn modelId="{3AFCF70C-493E-4EEA-97C7-9549E31E5B5D}" type="presParOf" srcId="{6D68D05E-2566-429F-A9DF-93EE69D90EDA}" destId="{13706257-9115-482B-9433-E5A1FD12AE6C}" srcOrd="3" destOrd="0" presId="urn:microsoft.com/office/officeart/2005/8/layout/hList9"/>
    <dgm:cxn modelId="{DA437542-710A-4CA7-8D0B-A2BE67E0F631}" type="presParOf" srcId="{13706257-9115-482B-9433-E5A1FD12AE6C}" destId="{D877107A-FAEF-42DA-AE70-D6BD3CB5421D}" srcOrd="0" destOrd="0" presId="urn:microsoft.com/office/officeart/2005/8/layout/hList9"/>
    <dgm:cxn modelId="{9B14C964-B64C-4A3F-B332-BCF0C8396F15}" type="presParOf" srcId="{13706257-9115-482B-9433-E5A1FD12AE6C}" destId="{B230FB8B-75DC-4617-BF4F-0B623DC4D578}" srcOrd="1" destOrd="0" presId="urn:microsoft.com/office/officeart/2005/8/layout/hList9"/>
    <dgm:cxn modelId="{B5204126-FEBC-4823-ABD0-B71928FF012A}" type="presParOf" srcId="{8CF1AA91-2C61-4BCE-AD35-D3DA15A3FBC2}" destId="{4E2BA2DA-5DFA-4EBF-8BB0-666AA7534237}" srcOrd="2" destOrd="0" presId="urn:microsoft.com/office/officeart/2005/8/layout/hList9"/>
    <dgm:cxn modelId="{DFBF8050-B67E-4E9C-BE39-737F7B19A5AA}" type="presParOf" srcId="{8CF1AA91-2C61-4BCE-AD35-D3DA15A3FBC2}" destId="{BB2AF983-84BB-40B4-A073-CD4190F3F548}" srcOrd="3" destOrd="0" presId="urn:microsoft.com/office/officeart/2005/8/layout/hList9"/>
    <dgm:cxn modelId="{6490F78A-D8BE-4697-94C3-4C7970D5D8D0}" type="presParOf" srcId="{8CF1AA91-2C61-4BCE-AD35-D3DA15A3FBC2}" destId="{838918B3-FC60-429A-BD08-102C303B7ADB}" srcOrd="4" destOrd="0" presId="urn:microsoft.com/office/officeart/2005/8/layout/hList9"/>
    <dgm:cxn modelId="{B39C54E6-1316-4EC9-AD23-A601E2951F5E}" type="presParOf" srcId="{8CF1AA91-2C61-4BCE-AD35-D3DA15A3FBC2}" destId="{3E48121E-82B5-4700-9141-E00480FD810C}" srcOrd="5" destOrd="0" presId="urn:microsoft.com/office/officeart/2005/8/layout/hList9"/>
    <dgm:cxn modelId="{F4C4A105-25BD-4336-8002-335C463D3442}" type="presParOf" srcId="{8CF1AA91-2C61-4BCE-AD35-D3DA15A3FBC2}" destId="{285B5F62-0701-4741-820C-D01C7F5D01EA}" srcOrd="6" destOrd="0" presId="urn:microsoft.com/office/officeart/2005/8/layout/hList9"/>
    <dgm:cxn modelId="{87A8F1DD-4B36-4CA8-8E07-6CF8A98BD4D3}" type="presParOf" srcId="{285B5F62-0701-4741-820C-D01C7F5D01EA}" destId="{24B71300-7A31-4BBC-85CB-A6932CE9322D}" srcOrd="0" destOrd="0" presId="urn:microsoft.com/office/officeart/2005/8/layout/hList9"/>
    <dgm:cxn modelId="{69AB5250-1F9B-4FE6-A355-8DD7792E750D}" type="presParOf" srcId="{285B5F62-0701-4741-820C-D01C7F5D01EA}" destId="{C18F8920-CB29-43BC-B3F8-9815C5BBC81F}" srcOrd="1" destOrd="0" presId="urn:microsoft.com/office/officeart/2005/8/layout/hList9"/>
    <dgm:cxn modelId="{A8155EE3-BBE9-4190-8E53-F4B1B692A860}" type="presParOf" srcId="{C18F8920-CB29-43BC-B3F8-9815C5BBC81F}" destId="{9F153FDB-9699-4ABF-A083-1E5557033151}" srcOrd="0" destOrd="0" presId="urn:microsoft.com/office/officeart/2005/8/layout/hList9"/>
    <dgm:cxn modelId="{2697BA55-1758-4339-8A3D-B3A93832E132}" type="presParOf" srcId="{C18F8920-CB29-43BC-B3F8-9815C5BBC81F}" destId="{80733AC2-2217-4AC3-B93A-E6359C4BE7B7}" srcOrd="1" destOrd="0" presId="urn:microsoft.com/office/officeart/2005/8/layout/hList9"/>
    <dgm:cxn modelId="{F0707675-84E5-457C-81CF-241A898DB07E}" type="presParOf" srcId="{285B5F62-0701-4741-820C-D01C7F5D01EA}" destId="{C5CF331B-CBF9-419A-A556-7C18EEDFAC73}" srcOrd="2" destOrd="0" presId="urn:microsoft.com/office/officeart/2005/8/layout/hList9"/>
    <dgm:cxn modelId="{3455343C-9214-4EB0-AEAD-BC447B520E58}" type="presParOf" srcId="{C5CF331B-CBF9-419A-A556-7C18EEDFAC73}" destId="{B484418C-557F-497F-A13C-CE0678662E95}" srcOrd="0" destOrd="0" presId="urn:microsoft.com/office/officeart/2005/8/layout/hList9"/>
    <dgm:cxn modelId="{2D58DE8A-BB39-490A-9F79-A636E58661B4}" type="presParOf" srcId="{C5CF331B-CBF9-419A-A556-7C18EEDFAC73}" destId="{C85386E1-1495-45AF-86DD-26F258315D90}" srcOrd="1" destOrd="0" presId="urn:microsoft.com/office/officeart/2005/8/layout/hList9"/>
    <dgm:cxn modelId="{867F00EA-5057-4851-AC0C-97F3A9AE7170}" type="presParOf" srcId="{285B5F62-0701-4741-820C-D01C7F5D01EA}" destId="{A6CD1B89-A214-496C-AF8D-0C5B5326B477}" srcOrd="3" destOrd="0" presId="urn:microsoft.com/office/officeart/2005/8/layout/hList9"/>
    <dgm:cxn modelId="{6E257BBE-AFFB-4404-A8BD-0A2F67DADD06}" type="presParOf" srcId="{A6CD1B89-A214-496C-AF8D-0C5B5326B477}" destId="{C0A0C241-DF21-4555-B09A-D3BF76F06D29}" srcOrd="0" destOrd="0" presId="urn:microsoft.com/office/officeart/2005/8/layout/hList9"/>
    <dgm:cxn modelId="{CEF85D90-FA3F-45D1-ADD5-29AE77397F21}" type="presParOf" srcId="{A6CD1B89-A214-496C-AF8D-0C5B5326B477}" destId="{739E590B-BF08-4E7A-BB73-484F2CC38774}" srcOrd="1" destOrd="0" presId="urn:microsoft.com/office/officeart/2005/8/layout/hList9"/>
    <dgm:cxn modelId="{DCE7607D-AA9F-48A1-BC7E-FC500A928D32}" type="presParOf" srcId="{8CF1AA91-2C61-4BCE-AD35-D3DA15A3FBC2}" destId="{9E93E240-068A-4825-9A50-19CA3DE479A2}" srcOrd="7" destOrd="0" presId="urn:microsoft.com/office/officeart/2005/8/layout/hList9"/>
    <dgm:cxn modelId="{99F7EDFF-B2C6-4825-A8E2-8C049565E213}" type="presParOf" srcId="{8CF1AA91-2C61-4BCE-AD35-D3DA15A3FBC2}" destId="{B2E3462D-FC44-404D-95CF-11B0E32544C6}" srcOrd="8" destOrd="0" presId="urn:microsoft.com/office/officeart/2005/8/layout/hList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734CA-9463-4516-931D-3B1A2AC8B917}">
      <dsp:nvSpPr>
        <dsp:cNvPr id="0" name=""/>
        <dsp:cNvSpPr/>
      </dsp:nvSpPr>
      <dsp:spPr>
        <a:xfrm>
          <a:off x="5728" y="1965258"/>
          <a:ext cx="2976299" cy="148814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smtClean="0">
              <a:solidFill>
                <a:srgbClr val="C00000"/>
              </a:solidFill>
            </a:rPr>
            <a:t>ĐỊA LÍ 11</a:t>
          </a:r>
          <a:endParaRPr lang="en-US" sz="4000" b="1" kern="1200" dirty="0">
            <a:solidFill>
              <a:srgbClr val="C00000"/>
            </a:solidFill>
          </a:endParaRPr>
        </a:p>
      </dsp:txBody>
      <dsp:txXfrm>
        <a:off x="49314" y="2008844"/>
        <a:ext cx="2889127" cy="1400977"/>
      </dsp:txXfrm>
    </dsp:sp>
    <dsp:sp modelId="{718208C0-5EC1-445A-926C-FB6E26BCFAF7}">
      <dsp:nvSpPr>
        <dsp:cNvPr id="0" name=""/>
        <dsp:cNvSpPr/>
      </dsp:nvSpPr>
      <dsp:spPr>
        <a:xfrm rot="19457599">
          <a:off x="2844222" y="2256773"/>
          <a:ext cx="1466129" cy="49434"/>
        </a:xfrm>
        <a:custGeom>
          <a:avLst/>
          <a:gdLst/>
          <a:ahLst/>
          <a:cxnLst/>
          <a:rect l="0" t="0" r="0" b="0"/>
          <a:pathLst>
            <a:path>
              <a:moveTo>
                <a:pt x="0" y="24717"/>
              </a:moveTo>
              <a:lnTo>
                <a:pt x="1466129" y="247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40634" y="2244837"/>
        <a:ext cx="73306" cy="73306"/>
      </dsp:txXfrm>
    </dsp:sp>
    <dsp:sp modelId="{D505BB70-1EB9-48DB-87CC-53B53B450078}">
      <dsp:nvSpPr>
        <dsp:cNvPr id="0" name=""/>
        <dsp:cNvSpPr/>
      </dsp:nvSpPr>
      <dsp:spPr>
        <a:xfrm>
          <a:off x="4172547" y="1109572"/>
          <a:ext cx="2976299" cy="148814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b="1" kern="1200" dirty="0" smtClean="0"/>
            <a:t>PH</a:t>
          </a:r>
          <a:r>
            <a:rPr lang="en-US" sz="2400" b="1" kern="1200" dirty="0" smtClean="0"/>
            <a:t>Ầ</a:t>
          </a:r>
          <a:r>
            <a:rPr lang="vi-VN" sz="2400" b="1" kern="1200" dirty="0" smtClean="0"/>
            <a:t>N 1. </a:t>
          </a:r>
          <a:endParaRPr lang="en-US" sz="2400" b="1" kern="1200" dirty="0" smtClean="0"/>
        </a:p>
        <a:p>
          <a:pPr lvl="0" algn="ctr" defTabSz="1066800">
            <a:lnSpc>
              <a:spcPct val="90000"/>
            </a:lnSpc>
            <a:spcBef>
              <a:spcPct val="0"/>
            </a:spcBef>
            <a:spcAft>
              <a:spcPct val="35000"/>
            </a:spcAft>
          </a:pPr>
          <a:r>
            <a:rPr lang="vi-VN" sz="2400" b="1" kern="1200" dirty="0" smtClean="0"/>
            <a:t>MỘT S</a:t>
          </a:r>
          <a:r>
            <a:rPr lang="en-US" sz="2400" b="1" kern="1200" dirty="0" smtClean="0"/>
            <a:t>Ố</a:t>
          </a:r>
          <a:r>
            <a:rPr lang="vi-VN" sz="2400" b="1" kern="1200" dirty="0" smtClean="0"/>
            <a:t> V</a:t>
          </a:r>
          <a:r>
            <a:rPr lang="en-US" sz="2400" b="1" kern="1200" dirty="0" smtClean="0"/>
            <a:t>Ấ</a:t>
          </a:r>
          <a:r>
            <a:rPr lang="vi-VN" sz="2400" b="1" kern="1200" dirty="0" smtClean="0"/>
            <a:t>N Đ</a:t>
          </a:r>
          <a:r>
            <a:rPr lang="en-US" sz="2400" b="1" kern="1200" dirty="0" smtClean="0"/>
            <a:t>Ề</a:t>
          </a:r>
          <a:r>
            <a:rPr lang="vi-VN" sz="2400" b="1" kern="1200" dirty="0" smtClean="0"/>
            <a:t> KINH T</a:t>
          </a:r>
          <a:r>
            <a:rPr lang="en-US" sz="2400" b="1" kern="1200" dirty="0" smtClean="0"/>
            <a:t>Ế</a:t>
          </a:r>
          <a:r>
            <a:rPr lang="vi-VN" sz="2400" b="1" kern="1200" dirty="0" smtClean="0"/>
            <a:t> - XÃ H</a:t>
          </a:r>
          <a:r>
            <a:rPr lang="en-US" sz="2400" b="1" kern="1200" dirty="0" smtClean="0"/>
            <a:t>Ộ</a:t>
          </a:r>
          <a:r>
            <a:rPr lang="vi-VN" sz="2400" b="1" kern="1200" dirty="0" smtClean="0"/>
            <a:t>I TH</a:t>
          </a:r>
          <a:r>
            <a:rPr lang="en-US" sz="2400" b="1" kern="1200" dirty="0" smtClean="0"/>
            <a:t>Ế</a:t>
          </a:r>
          <a:r>
            <a:rPr lang="vi-VN" sz="2400" b="1" kern="1200" dirty="0" smtClean="0"/>
            <a:t> GIỚI</a:t>
          </a:r>
          <a:endParaRPr lang="en-US" sz="2400" kern="1200" dirty="0"/>
        </a:p>
      </dsp:txBody>
      <dsp:txXfrm>
        <a:off x="4216133" y="1153158"/>
        <a:ext cx="2889127" cy="1400977"/>
      </dsp:txXfrm>
    </dsp:sp>
    <dsp:sp modelId="{1908799F-1993-4E66-A18D-AC1E3CA0F416}">
      <dsp:nvSpPr>
        <dsp:cNvPr id="0" name=""/>
        <dsp:cNvSpPr/>
      </dsp:nvSpPr>
      <dsp:spPr>
        <a:xfrm>
          <a:off x="7148846" y="1828930"/>
          <a:ext cx="1190519" cy="49434"/>
        </a:xfrm>
        <a:custGeom>
          <a:avLst/>
          <a:gdLst/>
          <a:ahLst/>
          <a:cxnLst/>
          <a:rect l="0" t="0" r="0" b="0"/>
          <a:pathLst>
            <a:path>
              <a:moveTo>
                <a:pt x="0" y="24717"/>
              </a:moveTo>
              <a:lnTo>
                <a:pt x="1190519" y="247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714343" y="1823884"/>
        <a:ext cx="59525" cy="59525"/>
      </dsp:txXfrm>
    </dsp:sp>
    <dsp:sp modelId="{0A21F806-52EA-4B0F-B96A-A6874AED6996}">
      <dsp:nvSpPr>
        <dsp:cNvPr id="0" name=""/>
        <dsp:cNvSpPr/>
      </dsp:nvSpPr>
      <dsp:spPr>
        <a:xfrm>
          <a:off x="8339366" y="1109572"/>
          <a:ext cx="2976299" cy="148814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t>Gồm</a:t>
          </a:r>
          <a:r>
            <a:rPr lang="en-US" sz="2400" kern="1200" dirty="0" smtClean="0"/>
            <a:t> 7 </a:t>
          </a:r>
          <a:r>
            <a:rPr lang="en-US" sz="2400" kern="1200" dirty="0" err="1" smtClean="0"/>
            <a:t>bài</a:t>
          </a:r>
          <a:endParaRPr lang="en-US" sz="2400" kern="1200" dirty="0"/>
        </a:p>
      </dsp:txBody>
      <dsp:txXfrm>
        <a:off x="8382952" y="1153158"/>
        <a:ext cx="2889127" cy="1400977"/>
      </dsp:txXfrm>
    </dsp:sp>
    <dsp:sp modelId="{7EE44FD0-543A-4B3D-A319-364BAEBAD19E}">
      <dsp:nvSpPr>
        <dsp:cNvPr id="0" name=""/>
        <dsp:cNvSpPr/>
      </dsp:nvSpPr>
      <dsp:spPr>
        <a:xfrm rot="2142401">
          <a:off x="2844222" y="3112459"/>
          <a:ext cx="1466129" cy="49434"/>
        </a:xfrm>
        <a:custGeom>
          <a:avLst/>
          <a:gdLst/>
          <a:ahLst/>
          <a:cxnLst/>
          <a:rect l="0" t="0" r="0" b="0"/>
          <a:pathLst>
            <a:path>
              <a:moveTo>
                <a:pt x="0" y="24717"/>
              </a:moveTo>
              <a:lnTo>
                <a:pt x="1466129" y="247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40634" y="3100523"/>
        <a:ext cx="73306" cy="73306"/>
      </dsp:txXfrm>
    </dsp:sp>
    <dsp:sp modelId="{1BDDFE6C-71F6-468A-82EF-D02ACC859E94}">
      <dsp:nvSpPr>
        <dsp:cNvPr id="0" name=""/>
        <dsp:cNvSpPr/>
      </dsp:nvSpPr>
      <dsp:spPr>
        <a:xfrm>
          <a:off x="4172547" y="2820944"/>
          <a:ext cx="2976299" cy="148814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2400" b="1" kern="1200" dirty="0" smtClean="0"/>
            <a:t>PH</a:t>
          </a:r>
          <a:r>
            <a:rPr lang="en-US" sz="2400" b="1" kern="1200" dirty="0" smtClean="0"/>
            <a:t>Ầ</a:t>
          </a:r>
          <a:r>
            <a:rPr lang="vi-VN" sz="2400" b="1" kern="1200" dirty="0" smtClean="0"/>
            <a:t>N 2. </a:t>
          </a:r>
          <a:endParaRPr lang="en-US" sz="2400" b="1" kern="1200" dirty="0" smtClean="0"/>
        </a:p>
        <a:p>
          <a:pPr lvl="0" algn="ctr" defTabSz="1066800">
            <a:lnSpc>
              <a:spcPct val="90000"/>
            </a:lnSpc>
            <a:spcBef>
              <a:spcPct val="0"/>
            </a:spcBef>
            <a:spcAft>
              <a:spcPct val="35000"/>
            </a:spcAft>
          </a:pPr>
          <a:r>
            <a:rPr lang="vi-VN" sz="2400" b="1" kern="1200" dirty="0" smtClean="0"/>
            <a:t>ĐỊA LÍ KHU </a:t>
          </a:r>
          <a:r>
            <a:rPr lang="en-US" sz="2400" b="1" kern="1200" dirty="0" smtClean="0"/>
            <a:t>VỰC</a:t>
          </a:r>
          <a:r>
            <a:rPr lang="vi-VN" sz="2400" b="1" kern="1200" dirty="0" smtClean="0"/>
            <a:t> VÀ QUỐC GIA</a:t>
          </a:r>
          <a:endParaRPr lang="en-US" sz="2400" kern="1200" dirty="0"/>
        </a:p>
      </dsp:txBody>
      <dsp:txXfrm>
        <a:off x="4216133" y="2864530"/>
        <a:ext cx="2889127" cy="1400977"/>
      </dsp:txXfrm>
    </dsp:sp>
    <dsp:sp modelId="{128115A8-C9A0-4D0D-9B97-DFA228F15BD3}">
      <dsp:nvSpPr>
        <dsp:cNvPr id="0" name=""/>
        <dsp:cNvSpPr/>
      </dsp:nvSpPr>
      <dsp:spPr>
        <a:xfrm>
          <a:off x="7148846" y="3540302"/>
          <a:ext cx="1190519" cy="49434"/>
        </a:xfrm>
        <a:custGeom>
          <a:avLst/>
          <a:gdLst/>
          <a:ahLst/>
          <a:cxnLst/>
          <a:rect l="0" t="0" r="0" b="0"/>
          <a:pathLst>
            <a:path>
              <a:moveTo>
                <a:pt x="0" y="24717"/>
              </a:moveTo>
              <a:lnTo>
                <a:pt x="1190519" y="247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714343" y="3535256"/>
        <a:ext cx="59525" cy="59525"/>
      </dsp:txXfrm>
    </dsp:sp>
    <dsp:sp modelId="{97E51C4C-D7DF-4FEA-B4FE-B2EAF370153F}">
      <dsp:nvSpPr>
        <dsp:cNvPr id="0" name=""/>
        <dsp:cNvSpPr/>
      </dsp:nvSpPr>
      <dsp:spPr>
        <a:xfrm>
          <a:off x="8339366" y="2820944"/>
          <a:ext cx="2976299" cy="148814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smtClean="0"/>
            <a:t>Gồm</a:t>
          </a:r>
          <a:r>
            <a:rPr lang="en-US" sz="2400" kern="1200" dirty="0" smtClean="0"/>
            <a:t> 10 </a:t>
          </a:r>
          <a:r>
            <a:rPr lang="en-US" sz="2400" kern="1200" dirty="0" err="1" smtClean="0"/>
            <a:t>khu</a:t>
          </a:r>
          <a:r>
            <a:rPr lang="en-US" sz="2400" kern="1200" dirty="0" smtClean="0"/>
            <a:t> </a:t>
          </a:r>
          <a:r>
            <a:rPr lang="en-US" sz="2400" kern="1200" dirty="0" err="1" smtClean="0"/>
            <a:t>vực</a:t>
          </a:r>
          <a:r>
            <a:rPr lang="en-US" sz="2400" kern="1200" dirty="0" smtClean="0"/>
            <a:t>/ </a:t>
          </a:r>
          <a:r>
            <a:rPr lang="en-US" sz="2400" kern="1200" dirty="0" err="1" smtClean="0"/>
            <a:t>quốc</a:t>
          </a:r>
          <a:r>
            <a:rPr lang="en-US" sz="2400" kern="1200" dirty="0" smtClean="0"/>
            <a:t> </a:t>
          </a:r>
          <a:r>
            <a:rPr lang="en-US" sz="2400" kern="1200" dirty="0" err="1" smtClean="0"/>
            <a:t>gia</a:t>
          </a:r>
          <a:endParaRPr lang="en-US" sz="2400" kern="1200" dirty="0"/>
        </a:p>
      </dsp:txBody>
      <dsp:txXfrm>
        <a:off x="8382952" y="2864530"/>
        <a:ext cx="2889127" cy="14009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62A7A-9BF4-44F0-84E3-3DC9CD405CFA}">
      <dsp:nvSpPr>
        <dsp:cNvPr id="0" name=""/>
        <dsp:cNvSpPr/>
      </dsp:nvSpPr>
      <dsp:spPr>
        <a:xfrm>
          <a:off x="0" y="4512743"/>
          <a:ext cx="9147236" cy="98727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vi-VN" sz="2000" kern="1200" smtClean="0"/>
            <a:t> – Thu thập được tư liệu về kinh tế – xã hội của một số nước từ các nguồn khác nhau.</a:t>
          </a:r>
          <a:endParaRPr lang="en-US" sz="2000" kern="1200" dirty="0" smtClean="0"/>
        </a:p>
      </dsp:txBody>
      <dsp:txXfrm>
        <a:off x="0" y="4512743"/>
        <a:ext cx="9147236" cy="987277"/>
      </dsp:txXfrm>
    </dsp:sp>
    <dsp:sp modelId="{9FE2D481-E7E8-4D64-81E6-FA48695DBD51}">
      <dsp:nvSpPr>
        <dsp:cNvPr id="0" name=""/>
        <dsp:cNvSpPr/>
      </dsp:nvSpPr>
      <dsp:spPr>
        <a:xfrm rot="10800000">
          <a:off x="0" y="3009119"/>
          <a:ext cx="9147236" cy="1518433"/>
        </a:xfrm>
        <a:prstGeom prst="upArrowCallou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vi-VN" sz="2000" kern="1200" dirty="0" smtClean="0"/>
            <a:t> – Sử dụng được bản đồ để xác định sự phân bố các nhóm nước, phân tích được bảng số liệu về kinh tế – xã hội của các nhóm nước.</a:t>
          </a:r>
          <a:endParaRPr lang="en-US" sz="2000" kern="1200" dirty="0" smtClean="0"/>
        </a:p>
      </dsp:txBody>
      <dsp:txXfrm rot="10800000">
        <a:off x="0" y="3009119"/>
        <a:ext cx="9147236" cy="986632"/>
      </dsp:txXfrm>
    </dsp:sp>
    <dsp:sp modelId="{B114014B-6365-4799-BC54-70E7EB8CF0A3}">
      <dsp:nvSpPr>
        <dsp:cNvPr id="0" name=""/>
        <dsp:cNvSpPr/>
      </dsp:nvSpPr>
      <dsp:spPr>
        <a:xfrm rot="10800000">
          <a:off x="0" y="1505494"/>
          <a:ext cx="9147236" cy="1518433"/>
        </a:xfrm>
        <a:prstGeom prst="upArrowCallou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vi-VN" sz="2000" kern="1200" dirty="0" smtClean="0"/>
            <a:t> – Trình bày được sự khác biệt về kinh tế và một số khía cạnh xã hội của các nhóm nước. </a:t>
          </a:r>
          <a:endParaRPr lang="en-US" sz="2000" kern="1200" dirty="0" smtClean="0"/>
        </a:p>
      </dsp:txBody>
      <dsp:txXfrm rot="10800000">
        <a:off x="0" y="1505494"/>
        <a:ext cx="9147236" cy="986632"/>
      </dsp:txXfrm>
    </dsp:sp>
    <dsp:sp modelId="{E0B87004-8EA6-4677-8E0F-77F4FCA4D78D}">
      <dsp:nvSpPr>
        <dsp:cNvPr id="0" name=""/>
        <dsp:cNvSpPr/>
      </dsp:nvSpPr>
      <dsp:spPr>
        <a:xfrm rot="10800000">
          <a:off x="0" y="0"/>
          <a:ext cx="9147236" cy="1518433"/>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vi-VN" sz="2000" kern="1200" dirty="0" smtClean="0"/>
            <a:t> –  Phân biệt được các nước trên thế giới theo trình độ phát triển kinh tế: nước phát triển và nước đang phát triển với các chỉ tiêu về thu nhập bình quân (tỉnh theo GNI người), cơ cấu kinh tế và chỉ số phát triển con người (HDI). </a:t>
          </a:r>
          <a:endParaRPr lang="en-US" sz="2000" kern="1200" dirty="0"/>
        </a:p>
      </dsp:txBody>
      <dsp:txXfrm rot="10800000">
        <a:off x="0" y="0"/>
        <a:ext cx="9147236" cy="9866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4F070-DF80-49BF-B8AE-B30ED4AFF1C6}">
      <dsp:nvSpPr>
        <dsp:cNvPr id="0" name=""/>
        <dsp:cNvSpPr/>
      </dsp:nvSpPr>
      <dsp:spPr>
        <a:xfrm>
          <a:off x="300995" y="-127156"/>
          <a:ext cx="2271873" cy="9087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vi-VN" sz="2500" kern="1200" dirty="0" smtClean="0">
              <a:latin typeface="Times New Roman" panose="02020603050405020304" pitchFamily="18" charset="0"/>
              <a:cs typeface="Times New Roman" panose="02020603050405020304" pitchFamily="18" charset="0"/>
            </a:rPr>
            <a:t>Các nước phát triển</a:t>
          </a:r>
          <a:endParaRPr lang="en-US" sz="2500" kern="1200" dirty="0">
            <a:latin typeface="Times New Roman" panose="02020603050405020304" pitchFamily="18" charset="0"/>
            <a:cs typeface="Times New Roman" panose="02020603050405020304" pitchFamily="18" charset="0"/>
          </a:endParaRPr>
        </a:p>
      </dsp:txBody>
      <dsp:txXfrm>
        <a:off x="300995" y="-127156"/>
        <a:ext cx="2271873" cy="908749"/>
      </dsp:txXfrm>
    </dsp:sp>
    <dsp:sp modelId="{C63E3F9F-E0B7-4F86-9FDB-16CB7A99F88D}">
      <dsp:nvSpPr>
        <dsp:cNvPr id="0" name=""/>
        <dsp:cNvSpPr/>
      </dsp:nvSpPr>
      <dsp:spPr>
        <a:xfrm>
          <a:off x="7105" y="781593"/>
          <a:ext cx="2859652" cy="50639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vi-VN" sz="2500" kern="1200" dirty="0" smtClean="0">
              <a:latin typeface="Times New Roman" panose="02020603050405020304" pitchFamily="18" charset="0"/>
              <a:cs typeface="Times New Roman" panose="02020603050405020304" pitchFamily="18" charset="0"/>
            </a:rPr>
            <a:t>GNI/người </a:t>
          </a:r>
          <a:r>
            <a:rPr lang="vi-VN" sz="2500" kern="1200" dirty="0" smtClean="0">
              <a:solidFill>
                <a:srgbClr val="C00000"/>
              </a:solidFill>
              <a:latin typeface="Times New Roman" panose="02020603050405020304" pitchFamily="18" charset="0"/>
              <a:cs typeface="Times New Roman" panose="02020603050405020304" pitchFamily="18" charset="0"/>
            </a:rPr>
            <a:t>cao</a:t>
          </a:r>
          <a:endParaRPr lang="en-US" sz="2500" kern="1200" dirty="0">
            <a:solidFill>
              <a:srgbClr val="C0000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vi-VN" sz="2500" kern="1200" dirty="0" smtClean="0">
              <a:latin typeface="Times New Roman" panose="02020603050405020304" pitchFamily="18" charset="0"/>
              <a:cs typeface="Times New Roman" panose="02020603050405020304" pitchFamily="18" charset="0"/>
            </a:rPr>
            <a:t>HDI ở </a:t>
          </a:r>
          <a:r>
            <a:rPr lang="vi-VN" sz="2500" kern="1200" dirty="0" smtClean="0">
              <a:solidFill>
                <a:srgbClr val="C00000"/>
              </a:solidFill>
              <a:latin typeface="Times New Roman" panose="02020603050405020304" pitchFamily="18" charset="0"/>
              <a:cs typeface="Times New Roman" panose="02020603050405020304" pitchFamily="18" charset="0"/>
            </a:rPr>
            <a:t>mức cao trở lên</a:t>
          </a:r>
          <a:endParaRPr lang="en-US" sz="2500" kern="1200" dirty="0">
            <a:solidFill>
              <a:srgbClr val="C0000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en-US" sz="2500" kern="1200" dirty="0" smtClean="0">
              <a:latin typeface="Times New Roman" panose="02020603050405020304" pitchFamily="18" charset="0"/>
              <a:cs typeface="Times New Roman" panose="02020603050405020304" pitchFamily="18" charset="0"/>
            </a:rPr>
            <a:t>K</a:t>
          </a:r>
          <a:r>
            <a:rPr lang="vi-VN" sz="2500" kern="1200" dirty="0" smtClean="0">
              <a:latin typeface="Times New Roman" panose="02020603050405020304" pitchFamily="18" charset="0"/>
              <a:cs typeface="Times New Roman" panose="02020603050405020304" pitchFamily="18" charset="0"/>
            </a:rPr>
            <a:t>hu vực nông nghiệp, lâm nghiệp, thuỷ sản thường </a:t>
          </a:r>
          <a:r>
            <a:rPr lang="vi-VN" sz="2500" kern="1200" dirty="0" smtClean="0">
              <a:solidFill>
                <a:srgbClr val="C00000"/>
              </a:solidFill>
              <a:latin typeface="Times New Roman" panose="02020603050405020304" pitchFamily="18" charset="0"/>
              <a:cs typeface="Times New Roman" panose="02020603050405020304" pitchFamily="18" charset="0"/>
            </a:rPr>
            <a:t>có tỉ trọng thấp nhất</a:t>
          </a:r>
          <a:endParaRPr lang="en-US" sz="2500" kern="1200" dirty="0">
            <a:solidFill>
              <a:srgbClr val="C0000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en-US" sz="2500" kern="1200" dirty="0" smtClean="0">
              <a:latin typeface="Times New Roman" panose="02020603050405020304" pitchFamily="18" charset="0"/>
              <a:cs typeface="Times New Roman" panose="02020603050405020304" pitchFamily="18" charset="0"/>
            </a:rPr>
            <a:t>K</a:t>
          </a:r>
          <a:r>
            <a:rPr lang="vi-VN" sz="2500" kern="1200" dirty="0" smtClean="0">
              <a:latin typeface="Times New Roman" panose="02020603050405020304" pitchFamily="18" charset="0"/>
              <a:cs typeface="Times New Roman" panose="02020603050405020304" pitchFamily="18" charset="0"/>
            </a:rPr>
            <a:t>hu vực dịch vụ có tỉ </a:t>
          </a:r>
          <a:r>
            <a:rPr lang="vi-VN" sz="2500" kern="1200" dirty="0" smtClean="0">
              <a:solidFill>
                <a:schemeClr val="tx1"/>
              </a:solidFill>
              <a:latin typeface="Times New Roman" panose="02020603050405020304" pitchFamily="18" charset="0"/>
              <a:cs typeface="Times New Roman" panose="02020603050405020304" pitchFamily="18" charset="0"/>
            </a:rPr>
            <a:t>trọng</a:t>
          </a:r>
          <a:r>
            <a:rPr lang="vi-VN" sz="2500" kern="1200" dirty="0" smtClean="0">
              <a:solidFill>
                <a:srgbClr val="C00000"/>
              </a:solidFill>
              <a:latin typeface="Times New Roman" panose="02020603050405020304" pitchFamily="18" charset="0"/>
              <a:cs typeface="Times New Roman" panose="02020603050405020304" pitchFamily="18" charset="0"/>
            </a:rPr>
            <a:t> cao nhất </a:t>
          </a:r>
          <a:r>
            <a:rPr lang="vi-VN" sz="2500" kern="1200" dirty="0" smtClean="0">
              <a:latin typeface="Times New Roman" panose="02020603050405020304" pitchFamily="18" charset="0"/>
              <a:cs typeface="Times New Roman" panose="02020603050405020304" pitchFamily="18" charset="0"/>
            </a:rPr>
            <a:t>trong cơ cấu ngành kinh tế.</a:t>
          </a:r>
          <a:endParaRPr lang="en-US" sz="2500" kern="1200" dirty="0">
            <a:latin typeface="Times New Roman" panose="02020603050405020304" pitchFamily="18" charset="0"/>
            <a:cs typeface="Times New Roman" panose="02020603050405020304" pitchFamily="18" charset="0"/>
          </a:endParaRPr>
        </a:p>
      </dsp:txBody>
      <dsp:txXfrm>
        <a:off x="7105" y="781593"/>
        <a:ext cx="2859652" cy="5063908"/>
      </dsp:txXfrm>
    </dsp:sp>
    <dsp:sp modelId="{3B4510B3-5F2F-4450-85ED-0A6F2461EBF2}">
      <dsp:nvSpPr>
        <dsp:cNvPr id="0" name=""/>
        <dsp:cNvSpPr/>
      </dsp:nvSpPr>
      <dsp:spPr>
        <a:xfrm>
          <a:off x="3500765" y="-127156"/>
          <a:ext cx="2271873" cy="90874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smtClean="0">
              <a:latin typeface="Times New Roman" panose="02020603050405020304" pitchFamily="18" charset="0"/>
              <a:cs typeface="Times New Roman" panose="02020603050405020304" pitchFamily="18" charset="0"/>
            </a:rPr>
            <a:t>N</a:t>
          </a:r>
          <a:r>
            <a:rPr lang="vi-VN" sz="2500" kern="1200" dirty="0" smtClean="0">
              <a:latin typeface="Times New Roman" panose="02020603050405020304" pitchFamily="18" charset="0"/>
              <a:cs typeface="Times New Roman" panose="02020603050405020304" pitchFamily="18" charset="0"/>
            </a:rPr>
            <a:t>ước đang phát triển</a:t>
          </a:r>
          <a:r>
            <a:rPr lang="en-US" sz="2500" kern="1200" dirty="0" smtClean="0">
              <a:latin typeface="Times New Roman" panose="02020603050405020304" pitchFamily="18" charset="0"/>
              <a:cs typeface="Times New Roman" panose="02020603050405020304" pitchFamily="18" charset="0"/>
            </a:rPr>
            <a:t> </a:t>
          </a:r>
          <a:r>
            <a:rPr lang="vi-VN" sz="2500" b="1" i="1" kern="1200" dirty="0" smtClean="0">
              <a:latin typeface="Times New Roman" panose="02020603050405020304" pitchFamily="18" charset="0"/>
              <a:cs typeface="Times New Roman" panose="02020603050405020304" pitchFamily="18" charset="0"/>
            </a:rPr>
            <a:t>(đa số)</a:t>
          </a:r>
          <a:endParaRPr lang="en-US" sz="2500" kern="1200" dirty="0">
            <a:latin typeface="Times New Roman" panose="02020603050405020304" pitchFamily="18" charset="0"/>
            <a:cs typeface="Times New Roman" panose="02020603050405020304" pitchFamily="18" charset="0"/>
          </a:endParaRPr>
        </a:p>
      </dsp:txBody>
      <dsp:txXfrm>
        <a:off x="3500765" y="-127156"/>
        <a:ext cx="2271873" cy="908749"/>
      </dsp:txXfrm>
    </dsp:sp>
    <dsp:sp modelId="{9289D865-39DC-426D-891D-E29CE71514F1}">
      <dsp:nvSpPr>
        <dsp:cNvPr id="0" name=""/>
        <dsp:cNvSpPr/>
      </dsp:nvSpPr>
      <dsp:spPr>
        <a:xfrm>
          <a:off x="3184509" y="781593"/>
          <a:ext cx="2904385" cy="50639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vi-VN" sz="2500" kern="1200" dirty="0" smtClean="0">
              <a:latin typeface="Times New Roman" panose="02020603050405020304" pitchFamily="18" charset="0"/>
              <a:cs typeface="Times New Roman" panose="02020603050405020304" pitchFamily="18" charset="0"/>
            </a:rPr>
            <a:t>GNI/người ở </a:t>
          </a:r>
          <a:r>
            <a:rPr lang="vi-VN" sz="2500" kern="1200" dirty="0" smtClean="0">
              <a:solidFill>
                <a:srgbClr val="C00000"/>
              </a:solidFill>
              <a:latin typeface="Times New Roman" panose="02020603050405020304" pitchFamily="18" charset="0"/>
              <a:cs typeface="Times New Roman" panose="02020603050405020304" pitchFamily="18" charset="0"/>
            </a:rPr>
            <a:t>mức trung bình cao, trung bình thấp và thấp</a:t>
          </a:r>
          <a:endParaRPr lang="en-US" sz="2500" kern="1200" dirty="0">
            <a:solidFill>
              <a:srgbClr val="C0000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vi-VN" sz="2500" kern="1200" dirty="0" smtClean="0">
              <a:latin typeface="Times New Roman" panose="02020603050405020304" pitchFamily="18" charset="0"/>
              <a:cs typeface="Times New Roman" panose="02020603050405020304" pitchFamily="18" charset="0"/>
            </a:rPr>
            <a:t>HDI ở mức </a:t>
          </a:r>
          <a:r>
            <a:rPr lang="vi-VN" sz="2500" kern="1200" dirty="0" smtClean="0">
              <a:solidFill>
                <a:srgbClr val="C00000"/>
              </a:solidFill>
              <a:latin typeface="Times New Roman" panose="02020603050405020304" pitchFamily="18" charset="0"/>
              <a:cs typeface="Times New Roman" panose="02020603050405020304" pitchFamily="18" charset="0"/>
            </a:rPr>
            <a:t>cao, trung bình và thấp</a:t>
          </a:r>
          <a:endParaRPr lang="en-US" sz="2500" kern="1200" dirty="0">
            <a:solidFill>
              <a:srgbClr val="C00000"/>
            </a:solidFill>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en-US" sz="2500" kern="1200" dirty="0" err="1" smtClean="0">
              <a:latin typeface="Times New Roman" panose="02020603050405020304" pitchFamily="18" charset="0"/>
              <a:cs typeface="Times New Roman" panose="02020603050405020304" pitchFamily="18" charset="0"/>
            </a:rPr>
            <a:t>Kh</a:t>
          </a:r>
          <a:r>
            <a:rPr lang="vi-VN" sz="2500" kern="1200" dirty="0" smtClean="0">
              <a:latin typeface="Times New Roman" panose="02020603050405020304" pitchFamily="18" charset="0"/>
              <a:cs typeface="Times New Roman" panose="02020603050405020304" pitchFamily="18" charset="0"/>
            </a:rPr>
            <a:t>u vực nông nghiệp, lâm nghiệp, thuỷ sản; công nghiệp chiếm tỉ trọng </a:t>
          </a:r>
          <a:r>
            <a:rPr lang="vi-VN" sz="2500" kern="1200" dirty="0" smtClean="0">
              <a:solidFill>
                <a:srgbClr val="C00000"/>
              </a:solidFill>
              <a:latin typeface="Times New Roman" panose="02020603050405020304" pitchFamily="18" charset="0"/>
              <a:cs typeface="Times New Roman" panose="02020603050405020304" pitchFamily="18" charset="0"/>
            </a:rPr>
            <a:t>cao hơn </a:t>
          </a:r>
          <a:r>
            <a:rPr lang="vi-VN" sz="2500" kern="1200" dirty="0" smtClean="0">
              <a:latin typeface="Times New Roman" panose="02020603050405020304" pitchFamily="18" charset="0"/>
              <a:cs typeface="Times New Roman" panose="02020603050405020304" pitchFamily="18" charset="0"/>
            </a:rPr>
            <a:t>khu vực dịch vụ. </a:t>
          </a:r>
          <a:endParaRPr lang="en-US" sz="2500" kern="1200" dirty="0">
            <a:latin typeface="Times New Roman" panose="02020603050405020304" pitchFamily="18" charset="0"/>
            <a:cs typeface="Times New Roman" panose="02020603050405020304" pitchFamily="18" charset="0"/>
          </a:endParaRPr>
        </a:p>
      </dsp:txBody>
      <dsp:txXfrm>
        <a:off x="3184509" y="781593"/>
        <a:ext cx="2904385" cy="5063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77381-0FFE-4115-B997-5B1CBC708EF1}">
      <dsp:nvSpPr>
        <dsp:cNvPr id="0" name=""/>
        <dsp:cNvSpPr/>
      </dsp:nvSpPr>
      <dsp:spPr>
        <a:xfrm>
          <a:off x="2636988" y="454014"/>
          <a:ext cx="1691489" cy="112822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n-US" sz="2000" kern="1200" dirty="0" smtClean="0"/>
            <a:t>Qui </a:t>
          </a:r>
          <a:r>
            <a:rPr lang="en-US" sz="2000" kern="1200" dirty="0" err="1" smtClean="0"/>
            <a:t>mô</a:t>
          </a:r>
          <a:r>
            <a:rPr lang="en-US" sz="2000" kern="1200" dirty="0" smtClean="0"/>
            <a:t>, </a:t>
          </a:r>
          <a:r>
            <a:rPr lang="en-US" sz="2000" kern="1200" dirty="0" err="1" smtClean="0"/>
            <a:t>tốc</a:t>
          </a:r>
          <a:r>
            <a:rPr lang="en-US" sz="2000" kern="1200" dirty="0" smtClean="0"/>
            <a:t> </a:t>
          </a:r>
          <a:r>
            <a:rPr lang="en-US" sz="2000" kern="1200" dirty="0" err="1" smtClean="0"/>
            <a:t>độ</a:t>
          </a:r>
          <a:r>
            <a:rPr lang="en-US" sz="2000" kern="1200" dirty="0" smtClean="0"/>
            <a:t> </a:t>
          </a:r>
          <a:r>
            <a:rPr lang="en-US" sz="2000" kern="1200" dirty="0" err="1" smtClean="0"/>
            <a:t>tăng</a:t>
          </a:r>
          <a:r>
            <a:rPr lang="en-US" sz="2000" kern="1200" dirty="0" smtClean="0"/>
            <a:t> </a:t>
          </a:r>
          <a:r>
            <a:rPr lang="en-US" sz="2000" kern="1200" dirty="0" err="1" smtClean="0"/>
            <a:t>trưởng</a:t>
          </a:r>
          <a:r>
            <a:rPr lang="en-US" sz="2000" kern="1200" dirty="0" smtClean="0"/>
            <a:t> </a:t>
          </a:r>
          <a:r>
            <a:rPr lang="en-US" sz="2000" kern="1200" dirty="0" err="1" smtClean="0"/>
            <a:t>kinh</a:t>
          </a:r>
          <a:r>
            <a:rPr lang="en-US" sz="2000" kern="1200" dirty="0" smtClean="0"/>
            <a:t> </a:t>
          </a:r>
          <a:r>
            <a:rPr lang="en-US" sz="2000" kern="1200" dirty="0" err="1" smtClean="0"/>
            <a:t>tế</a:t>
          </a:r>
          <a:endParaRPr lang="en-US" sz="2000" kern="1200" dirty="0"/>
        </a:p>
      </dsp:txBody>
      <dsp:txXfrm>
        <a:off x="2907626" y="454014"/>
        <a:ext cx="1420851" cy="1128223"/>
      </dsp:txXfrm>
    </dsp:sp>
    <dsp:sp modelId="{099F60CD-16B0-4172-A8EB-F1B88935DE78}">
      <dsp:nvSpPr>
        <dsp:cNvPr id="0" name=""/>
        <dsp:cNvSpPr/>
      </dsp:nvSpPr>
      <dsp:spPr>
        <a:xfrm>
          <a:off x="2636988" y="1582238"/>
          <a:ext cx="1691489" cy="1128223"/>
        </a:xfrm>
        <a:prstGeom prst="rect">
          <a:avLst/>
        </a:prstGeom>
        <a:solidFill>
          <a:schemeClr val="accent4">
            <a:tint val="40000"/>
            <a:alpha val="90000"/>
            <a:hueOff val="2302784"/>
            <a:satOff val="-12252"/>
            <a:lumOff val="-698"/>
            <a:alphaOff val="0"/>
          </a:schemeClr>
        </a:solidFill>
        <a:ln w="12700" cap="flat" cmpd="sng" algn="ctr">
          <a:solidFill>
            <a:schemeClr val="accent4">
              <a:tint val="40000"/>
              <a:alpha val="90000"/>
              <a:hueOff val="2302784"/>
              <a:satOff val="-12252"/>
              <a:lumOff val="-6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9352" rIns="149352" bIns="149352" numCol="1" spcCol="1270" anchor="ctr" anchorCtr="0">
          <a:noAutofit/>
        </a:bodyPr>
        <a:lstStyle/>
        <a:p>
          <a:pPr lvl="0" algn="l" defTabSz="933450">
            <a:lnSpc>
              <a:spcPct val="90000"/>
            </a:lnSpc>
            <a:spcBef>
              <a:spcPct val="0"/>
            </a:spcBef>
            <a:spcAft>
              <a:spcPct val="35000"/>
            </a:spcAft>
          </a:pPr>
          <a:r>
            <a:rPr lang="en-US" sz="2100" kern="1200" dirty="0" err="1" smtClean="0"/>
            <a:t>Cơ</a:t>
          </a:r>
          <a:r>
            <a:rPr lang="en-US" sz="2100" kern="1200" dirty="0" smtClean="0"/>
            <a:t> </a:t>
          </a:r>
          <a:r>
            <a:rPr lang="en-US" sz="2100" kern="1200" dirty="0" err="1" smtClean="0"/>
            <a:t>cấu</a:t>
          </a:r>
          <a:r>
            <a:rPr lang="en-US" sz="2100" kern="1200" dirty="0" smtClean="0"/>
            <a:t> </a:t>
          </a:r>
          <a:r>
            <a:rPr lang="en-US" sz="2100" kern="1200" dirty="0" err="1" smtClean="0"/>
            <a:t>kinh</a:t>
          </a:r>
          <a:r>
            <a:rPr lang="en-US" sz="2100" kern="1200" dirty="0" smtClean="0"/>
            <a:t> </a:t>
          </a:r>
          <a:r>
            <a:rPr lang="en-US" sz="2100" kern="1200" dirty="0" err="1" smtClean="0"/>
            <a:t>tế</a:t>
          </a:r>
          <a:endParaRPr lang="en-US" sz="2100" kern="1200" dirty="0"/>
        </a:p>
      </dsp:txBody>
      <dsp:txXfrm>
        <a:off x="2907626" y="1582238"/>
        <a:ext cx="1420851" cy="1128223"/>
      </dsp:txXfrm>
    </dsp:sp>
    <dsp:sp modelId="{D877107A-FAEF-42DA-AE70-D6BD3CB5421D}">
      <dsp:nvSpPr>
        <dsp:cNvPr id="0" name=""/>
        <dsp:cNvSpPr/>
      </dsp:nvSpPr>
      <dsp:spPr>
        <a:xfrm>
          <a:off x="2636988" y="2710461"/>
          <a:ext cx="1691489" cy="1128223"/>
        </a:xfrm>
        <a:prstGeom prst="rect">
          <a:avLst/>
        </a:prstGeom>
        <a:solidFill>
          <a:schemeClr val="accent4">
            <a:tint val="40000"/>
            <a:alpha val="90000"/>
            <a:hueOff val="4605567"/>
            <a:satOff val="-24504"/>
            <a:lumOff val="-1396"/>
            <a:alphaOff val="0"/>
          </a:schemeClr>
        </a:solidFill>
        <a:ln w="12700" cap="flat" cmpd="sng" algn="ctr">
          <a:solidFill>
            <a:schemeClr val="accent4">
              <a:tint val="40000"/>
              <a:alpha val="90000"/>
              <a:hueOff val="4605567"/>
              <a:satOff val="-24504"/>
              <a:lumOff val="-13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9352" rIns="149352" bIns="149352" numCol="1" spcCol="1270" anchor="ctr" anchorCtr="0">
          <a:noAutofit/>
        </a:bodyPr>
        <a:lstStyle/>
        <a:p>
          <a:pPr lvl="0" algn="l" defTabSz="933450">
            <a:lnSpc>
              <a:spcPct val="90000"/>
            </a:lnSpc>
            <a:spcBef>
              <a:spcPct val="0"/>
            </a:spcBef>
            <a:spcAft>
              <a:spcPct val="35000"/>
            </a:spcAft>
          </a:pPr>
          <a:r>
            <a:rPr lang="en-US" sz="2100" kern="1200" dirty="0" err="1" smtClean="0"/>
            <a:t>Trình</a:t>
          </a:r>
          <a:r>
            <a:rPr lang="en-US" sz="2100" kern="1200" dirty="0" smtClean="0"/>
            <a:t> </a:t>
          </a:r>
          <a:r>
            <a:rPr lang="en-US" sz="2100" kern="1200" dirty="0" err="1" smtClean="0"/>
            <a:t>độ</a:t>
          </a:r>
          <a:r>
            <a:rPr lang="en-US" sz="2100" kern="1200" dirty="0" smtClean="0"/>
            <a:t> </a:t>
          </a:r>
          <a:r>
            <a:rPr lang="en-US" sz="2100" kern="1200" dirty="0" err="1" smtClean="0"/>
            <a:t>phát</a:t>
          </a:r>
          <a:r>
            <a:rPr lang="en-US" sz="2100" kern="1200" dirty="0" smtClean="0"/>
            <a:t> </a:t>
          </a:r>
          <a:r>
            <a:rPr lang="en-US" sz="2100" kern="1200" dirty="0" err="1" smtClean="0"/>
            <a:t>triển</a:t>
          </a:r>
          <a:r>
            <a:rPr lang="en-US" sz="2100" kern="1200" dirty="0" smtClean="0"/>
            <a:t> </a:t>
          </a:r>
          <a:r>
            <a:rPr lang="en-US" sz="2100" kern="1200" dirty="0" err="1" smtClean="0"/>
            <a:t>kinh</a:t>
          </a:r>
          <a:r>
            <a:rPr lang="en-US" sz="2100" kern="1200" dirty="0" smtClean="0"/>
            <a:t> </a:t>
          </a:r>
          <a:r>
            <a:rPr lang="en-US" sz="2100" kern="1200" dirty="0" err="1" smtClean="0"/>
            <a:t>tế</a:t>
          </a:r>
          <a:endParaRPr lang="en-US" sz="2100" kern="1200" dirty="0"/>
        </a:p>
      </dsp:txBody>
      <dsp:txXfrm>
        <a:off x="2907626" y="2710461"/>
        <a:ext cx="1420851" cy="1128223"/>
      </dsp:txXfrm>
    </dsp:sp>
    <dsp:sp modelId="{BB2AF983-84BB-40B4-A073-CD4190F3F548}">
      <dsp:nvSpPr>
        <dsp:cNvPr id="0" name=""/>
        <dsp:cNvSpPr/>
      </dsp:nvSpPr>
      <dsp:spPr>
        <a:xfrm>
          <a:off x="1734860" y="2950"/>
          <a:ext cx="1127659" cy="112765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err="1" smtClean="0"/>
            <a:t>Nhóm</a:t>
          </a:r>
          <a:r>
            <a:rPr lang="en-US" sz="2300" kern="1200" dirty="0" smtClean="0"/>
            <a:t> </a:t>
          </a:r>
          <a:r>
            <a:rPr lang="en-US" sz="2300" kern="1200" dirty="0" err="1" smtClean="0"/>
            <a:t>chẵn</a:t>
          </a:r>
          <a:endParaRPr lang="en-US" sz="2300" kern="1200" dirty="0"/>
        </a:p>
      </dsp:txBody>
      <dsp:txXfrm>
        <a:off x="1900002" y="168092"/>
        <a:ext cx="797375" cy="797375"/>
      </dsp:txXfrm>
    </dsp:sp>
    <dsp:sp modelId="{9F153FDB-9699-4ABF-A083-1E5557033151}">
      <dsp:nvSpPr>
        <dsp:cNvPr id="0" name=""/>
        <dsp:cNvSpPr/>
      </dsp:nvSpPr>
      <dsp:spPr>
        <a:xfrm>
          <a:off x="5456137" y="454014"/>
          <a:ext cx="1691489" cy="1128223"/>
        </a:xfrm>
        <a:prstGeom prst="rect">
          <a:avLst/>
        </a:prstGeom>
        <a:solidFill>
          <a:schemeClr val="accent4">
            <a:tint val="40000"/>
            <a:alpha val="90000"/>
            <a:hueOff val="6908351"/>
            <a:satOff val="-36757"/>
            <a:lumOff val="-2094"/>
            <a:alphaOff val="0"/>
          </a:schemeClr>
        </a:solidFill>
        <a:ln w="12700" cap="flat" cmpd="sng" algn="ctr">
          <a:solidFill>
            <a:schemeClr val="accent4">
              <a:tint val="40000"/>
              <a:alpha val="90000"/>
              <a:hueOff val="6908351"/>
              <a:satOff val="-36757"/>
              <a:lumOff val="-20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9352" rIns="149352" bIns="149352" numCol="1" spcCol="1270" anchor="ctr" anchorCtr="0">
          <a:noAutofit/>
        </a:bodyPr>
        <a:lstStyle/>
        <a:p>
          <a:pPr lvl="0" algn="l" defTabSz="933450">
            <a:lnSpc>
              <a:spcPct val="90000"/>
            </a:lnSpc>
            <a:spcBef>
              <a:spcPct val="0"/>
            </a:spcBef>
            <a:spcAft>
              <a:spcPct val="35000"/>
            </a:spcAft>
          </a:pPr>
          <a:r>
            <a:rPr lang="en-US" sz="2100" kern="1200" dirty="0" err="1" smtClean="0"/>
            <a:t>Dân</a:t>
          </a:r>
          <a:r>
            <a:rPr lang="en-US" sz="2100" kern="1200" dirty="0" smtClean="0"/>
            <a:t> </a:t>
          </a:r>
          <a:r>
            <a:rPr lang="en-US" sz="2100" kern="1200" dirty="0" err="1" smtClean="0"/>
            <a:t>số</a:t>
          </a:r>
          <a:r>
            <a:rPr lang="en-US" sz="2100" kern="1200" dirty="0" smtClean="0"/>
            <a:t> </a:t>
          </a:r>
          <a:r>
            <a:rPr lang="en-US" sz="2100" kern="1200" dirty="0" err="1" smtClean="0"/>
            <a:t>và</a:t>
          </a:r>
          <a:r>
            <a:rPr lang="en-US" sz="2100" kern="1200" dirty="0" smtClean="0"/>
            <a:t> </a:t>
          </a:r>
          <a:r>
            <a:rPr lang="en-US" sz="2100" kern="1200" dirty="0" err="1" smtClean="0"/>
            <a:t>đô</a:t>
          </a:r>
          <a:r>
            <a:rPr lang="en-US" sz="2100" kern="1200" dirty="0" smtClean="0"/>
            <a:t> </a:t>
          </a:r>
          <a:r>
            <a:rPr lang="en-US" sz="2100" kern="1200" dirty="0" err="1" smtClean="0"/>
            <a:t>thị</a:t>
          </a:r>
          <a:r>
            <a:rPr lang="en-US" sz="2100" kern="1200" dirty="0" smtClean="0"/>
            <a:t> </a:t>
          </a:r>
          <a:r>
            <a:rPr lang="en-US" sz="2100" kern="1200" dirty="0" err="1" smtClean="0"/>
            <a:t>hóa</a:t>
          </a:r>
          <a:endParaRPr lang="en-US" sz="2100" kern="1200" dirty="0"/>
        </a:p>
      </dsp:txBody>
      <dsp:txXfrm>
        <a:off x="5726775" y="454014"/>
        <a:ext cx="1420851" cy="1128223"/>
      </dsp:txXfrm>
    </dsp:sp>
    <dsp:sp modelId="{B484418C-557F-497F-A13C-CE0678662E95}">
      <dsp:nvSpPr>
        <dsp:cNvPr id="0" name=""/>
        <dsp:cNvSpPr/>
      </dsp:nvSpPr>
      <dsp:spPr>
        <a:xfrm>
          <a:off x="5456137" y="1582238"/>
          <a:ext cx="1691489" cy="1128223"/>
        </a:xfrm>
        <a:prstGeom prst="rect">
          <a:avLst/>
        </a:prstGeom>
        <a:solidFill>
          <a:schemeClr val="accent4">
            <a:tint val="40000"/>
            <a:alpha val="90000"/>
            <a:hueOff val="9211134"/>
            <a:satOff val="-49009"/>
            <a:lumOff val="-2792"/>
            <a:alphaOff val="0"/>
          </a:schemeClr>
        </a:solidFill>
        <a:ln w="12700" cap="flat" cmpd="sng" algn="ctr">
          <a:solidFill>
            <a:schemeClr val="accent4">
              <a:tint val="40000"/>
              <a:alpha val="90000"/>
              <a:hueOff val="9211134"/>
              <a:satOff val="-49009"/>
              <a:lumOff val="-27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9352" rIns="149352" bIns="149352" numCol="1" spcCol="1270" anchor="ctr" anchorCtr="0">
          <a:noAutofit/>
        </a:bodyPr>
        <a:lstStyle/>
        <a:p>
          <a:pPr lvl="0" algn="l" defTabSz="933450">
            <a:lnSpc>
              <a:spcPct val="90000"/>
            </a:lnSpc>
            <a:spcBef>
              <a:spcPct val="0"/>
            </a:spcBef>
            <a:spcAft>
              <a:spcPct val="35000"/>
            </a:spcAft>
          </a:pPr>
          <a:r>
            <a:rPr lang="en-US" sz="2100" kern="1200" dirty="0" err="1" smtClean="0"/>
            <a:t>Đô</a:t>
          </a:r>
          <a:r>
            <a:rPr lang="en-US" sz="2100" kern="1200" dirty="0" smtClean="0"/>
            <a:t> </a:t>
          </a:r>
          <a:r>
            <a:rPr lang="en-US" sz="2100" kern="1200" dirty="0" err="1" smtClean="0"/>
            <a:t>thị</a:t>
          </a:r>
          <a:r>
            <a:rPr lang="en-US" sz="2100" kern="1200" dirty="0" smtClean="0"/>
            <a:t> </a:t>
          </a:r>
          <a:r>
            <a:rPr lang="en-US" sz="2100" kern="1200" dirty="0" err="1" smtClean="0"/>
            <a:t>hóa</a:t>
          </a:r>
          <a:endParaRPr lang="en-US" sz="2100" kern="1200" dirty="0"/>
        </a:p>
      </dsp:txBody>
      <dsp:txXfrm>
        <a:off x="5726775" y="1582238"/>
        <a:ext cx="1420851" cy="1128223"/>
      </dsp:txXfrm>
    </dsp:sp>
    <dsp:sp modelId="{C0A0C241-DF21-4555-B09A-D3BF76F06D29}">
      <dsp:nvSpPr>
        <dsp:cNvPr id="0" name=""/>
        <dsp:cNvSpPr/>
      </dsp:nvSpPr>
      <dsp:spPr>
        <a:xfrm>
          <a:off x="5456137" y="2710461"/>
          <a:ext cx="1691489" cy="1128223"/>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49352" rIns="149352" bIns="149352" numCol="1" spcCol="1270" anchor="ctr" anchorCtr="0">
          <a:noAutofit/>
        </a:bodyPr>
        <a:lstStyle/>
        <a:p>
          <a:pPr lvl="0" algn="l" defTabSz="933450">
            <a:lnSpc>
              <a:spcPct val="90000"/>
            </a:lnSpc>
            <a:spcBef>
              <a:spcPct val="0"/>
            </a:spcBef>
            <a:spcAft>
              <a:spcPct val="35000"/>
            </a:spcAft>
          </a:pPr>
          <a:r>
            <a:rPr lang="en-US" sz="2100" kern="1200" smtClean="0"/>
            <a:t>Giáo dục y tế</a:t>
          </a:r>
          <a:endParaRPr lang="en-US" sz="2100" kern="1200" dirty="0"/>
        </a:p>
      </dsp:txBody>
      <dsp:txXfrm>
        <a:off x="5726775" y="2710461"/>
        <a:ext cx="1420851" cy="1128223"/>
      </dsp:txXfrm>
    </dsp:sp>
    <dsp:sp modelId="{B2E3462D-FC44-404D-95CF-11B0E32544C6}">
      <dsp:nvSpPr>
        <dsp:cNvPr id="0" name=""/>
        <dsp:cNvSpPr/>
      </dsp:nvSpPr>
      <dsp:spPr>
        <a:xfrm>
          <a:off x="4554009" y="2950"/>
          <a:ext cx="1127659" cy="1127659"/>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vi-VN" sz="2300" i="0" kern="1200" dirty="0" smtClean="0"/>
            <a:t>Nhóm lẻ</a:t>
          </a:r>
          <a:endParaRPr lang="en-US" sz="2300" i="0" kern="1200" dirty="0"/>
        </a:p>
      </dsp:txBody>
      <dsp:txXfrm>
        <a:off x="4719151" y="168092"/>
        <a:ext cx="797375" cy="79737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6213B-32DD-4A36-8941-B572C498BFC3}"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A494A-3EB1-40C1-B9C8-44F9DFB42FF8}" type="slidenum">
              <a:rPr lang="en-US" smtClean="0"/>
              <a:t>‹#›</a:t>
            </a:fld>
            <a:endParaRPr lang="en-US"/>
          </a:p>
        </p:txBody>
      </p:sp>
    </p:spTree>
    <p:extLst>
      <p:ext uri="{BB962C8B-B14F-4D97-AF65-F5344CB8AC3E}">
        <p14:creationId xmlns:p14="http://schemas.microsoft.com/office/powerpoint/2010/main" val="1926307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lưu</a:t>
            </a:r>
            <a:r>
              <a:rPr lang="en-US" baseline="0" dirty="0" smtClean="0"/>
              <a:t> ý: </a:t>
            </a:r>
            <a:r>
              <a:rPr lang="vi-VN" sz="1200" kern="1200" dirty="0" smtClean="0">
                <a:solidFill>
                  <a:schemeClr val="tx1"/>
                </a:solidFill>
                <a:effectLst/>
                <a:latin typeface="+mn-lt"/>
                <a:ea typeface="+mn-ea"/>
                <a:cs typeface="+mn-cs"/>
              </a:rPr>
              <a:t>- Tuy nhiên, một số quốc gia có GNI/người, HDI và các chỉ số khác biệt với các quốc gia như Xin-ga-po (Singapore), A-rập Xê-út (Saudi Arabia), U-ru-goay (Uruguay), Ác-hen-ti-na (Argentina), Cộng hoà Nam Phi,...</a:t>
            </a:r>
            <a:endParaRPr lang="en-US" dirty="0"/>
          </a:p>
        </p:txBody>
      </p:sp>
      <p:sp>
        <p:nvSpPr>
          <p:cNvPr id="4" name="Slide Number Placeholder 3"/>
          <p:cNvSpPr>
            <a:spLocks noGrp="1"/>
          </p:cNvSpPr>
          <p:nvPr>
            <p:ph type="sldNum" sz="quarter" idx="10"/>
          </p:nvPr>
        </p:nvSpPr>
        <p:spPr/>
        <p:txBody>
          <a:bodyPr/>
          <a:lstStyle/>
          <a:p>
            <a:fld id="{6A5A494A-3EB1-40C1-B9C8-44F9DFB42FF8}" type="slidenum">
              <a:rPr lang="en-US" smtClean="0"/>
              <a:t>12</a:t>
            </a:fld>
            <a:endParaRPr lang="en-US"/>
          </a:p>
        </p:txBody>
      </p:sp>
    </p:spTree>
    <p:extLst>
      <p:ext uri="{BB962C8B-B14F-4D97-AF65-F5344CB8AC3E}">
        <p14:creationId xmlns:p14="http://schemas.microsoft.com/office/powerpoint/2010/main" val="2097697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OECD là tên viết tắt của Tổ chức Hợp tác và Phát triển Kinh tế, thành lập năm 1961 trên cơ sở Tổ chức Hợp tác Kinh tế Châu Âu (OEEC) với 20 thành viên sáng lập gồm các nước có nền kinh tế phát triển trên thế giới như Mỹ, Canada và các nước Tây Âu. Hiện nay, số thành viên của OECD là 30 quốc gia, gồm Mỹ, Canada, Áo, Bỉ, Đan Mạch, Pháp, Đức, Hy Lạp, Iceland, Ireland, Ý, Luxembourg, Hà Lan, Na Uy, Bồ Đào Nha, Tây Ban Nha, Thụy Điển, Thụy Sỹ, Thổ Nhĩ Kỳ, Anh, Nhật Bản, Phần Lan, Úc, New Zealand, Hàn Quốc, Mexico, Cộng hòa Séc, Hungary, Ba Lan, Cộng hòa Slovakia.</a:t>
            </a:r>
            <a:endParaRPr lang="en-US" dirty="0"/>
          </a:p>
        </p:txBody>
      </p:sp>
      <p:sp>
        <p:nvSpPr>
          <p:cNvPr id="4" name="Slide Number Placeholder 3"/>
          <p:cNvSpPr>
            <a:spLocks noGrp="1"/>
          </p:cNvSpPr>
          <p:nvPr>
            <p:ph type="sldNum" sz="quarter" idx="10"/>
          </p:nvPr>
        </p:nvSpPr>
        <p:spPr/>
        <p:txBody>
          <a:bodyPr/>
          <a:lstStyle/>
          <a:p>
            <a:fld id="{6A5A494A-3EB1-40C1-B9C8-44F9DFB42FF8}" type="slidenum">
              <a:rPr lang="en-US" smtClean="0"/>
              <a:t>17</a:t>
            </a:fld>
            <a:endParaRPr lang="en-US"/>
          </a:p>
        </p:txBody>
      </p:sp>
    </p:spTree>
    <p:extLst>
      <p:ext uri="{BB962C8B-B14F-4D97-AF65-F5344CB8AC3E}">
        <p14:creationId xmlns:p14="http://schemas.microsoft.com/office/powerpoint/2010/main" val="232979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6713B6-6BCD-4814-8D80-F3D3111C195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949011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6713B6-6BCD-4814-8D80-F3D3111C195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407725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6713B6-6BCD-4814-8D80-F3D3111C195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05654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6713B6-6BCD-4814-8D80-F3D3111C195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040435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D6713B6-6BCD-4814-8D80-F3D3111C195C}"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8458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6713B6-6BCD-4814-8D80-F3D3111C195C}"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38742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6713B6-6BCD-4814-8D80-F3D3111C195C}"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3351980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6713B6-6BCD-4814-8D80-F3D3111C195C}"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94035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713B6-6BCD-4814-8D80-F3D3111C195C}"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1366798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388108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6713B6-6BCD-4814-8D80-F3D3111C195C}"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70AC2F-ADFA-4C53-9C8A-80882708E0E3}" type="slidenum">
              <a:rPr lang="en-US" smtClean="0"/>
              <a:t>‹#›</a:t>
            </a:fld>
            <a:endParaRPr lang="en-US"/>
          </a:p>
        </p:txBody>
      </p:sp>
    </p:spTree>
    <p:extLst>
      <p:ext uri="{BB962C8B-B14F-4D97-AF65-F5344CB8AC3E}">
        <p14:creationId xmlns:p14="http://schemas.microsoft.com/office/powerpoint/2010/main" val="2032742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713B6-6BCD-4814-8D80-F3D3111C195C}" type="datetimeFigureOut">
              <a:rPr lang="en-US" smtClean="0"/>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0AC2F-ADFA-4C53-9C8A-80882708E0E3}" type="slidenum">
              <a:rPr lang="en-US" smtClean="0"/>
              <a:t>‹#›</a:t>
            </a:fld>
            <a:endParaRPr lang="en-US"/>
          </a:p>
        </p:txBody>
      </p:sp>
    </p:spTree>
    <p:extLst>
      <p:ext uri="{BB962C8B-B14F-4D97-AF65-F5344CB8AC3E}">
        <p14:creationId xmlns:p14="http://schemas.microsoft.com/office/powerpoint/2010/main" val="989674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1.xml"/><Relationship Id="rId7" Type="http://schemas.openxmlformats.org/officeDocument/2006/relationships/diagramData" Target="../diagrams/data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11" Type="http://schemas.microsoft.com/office/2007/relationships/diagramDrawing" Target="../diagrams/drawing4.xml"/><Relationship Id="rId5" Type="http://schemas.openxmlformats.org/officeDocument/2006/relationships/image" Target="../media/image23.png"/><Relationship Id="rId10" Type="http://schemas.openxmlformats.org/officeDocument/2006/relationships/diagramColors" Target="../diagrams/colors4.xml"/><Relationship Id="rId4" Type="http://schemas.openxmlformats.org/officeDocument/2006/relationships/image" Target="../media/image22.png"/><Relationship Id="rId9"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25.gif"/></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0"/>
            <a:ext cx="11862126" cy="1198179"/>
          </a:xfrm>
        </p:spPr>
        <p:txBody>
          <a:bodyPr/>
          <a:lstStyle/>
          <a:p>
            <a:r>
              <a:rPr lang="en-US" dirty="0" smtClean="0">
                <a:solidFill>
                  <a:srgbClr val="C00000"/>
                </a:solidFill>
              </a:rPr>
              <a:t>CHƯƠNG TRÌNH ĐỊA LÍ 11</a:t>
            </a:r>
            <a:endParaRPr lang="en-US" dirty="0">
              <a:solidFill>
                <a:srgbClr val="C00000"/>
              </a:solidFill>
            </a:endParaRPr>
          </a:p>
        </p:txBody>
      </p:sp>
      <p:graphicFrame>
        <p:nvGraphicFramePr>
          <p:cNvPr id="6" name="Diagram 5"/>
          <p:cNvGraphicFramePr/>
          <p:nvPr>
            <p:extLst>
              <p:ext uri="{D42A27DB-BD31-4B8C-83A1-F6EECF244321}">
                <p14:modId xmlns:p14="http://schemas.microsoft.com/office/powerpoint/2010/main" val="3859875653"/>
              </p:ext>
            </p:extLst>
          </p:nvPr>
        </p:nvGraphicFramePr>
        <p:xfrm>
          <a:off x="313558" y="2272130"/>
          <a:ext cx="1132139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Tập tin:World map green.png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3" y="1513490"/>
            <a:ext cx="2243579" cy="11068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8"/>
          <a:srcRect l="18110" t="33367" r="17608" b="36099"/>
          <a:stretch/>
        </p:blipFill>
        <p:spPr>
          <a:xfrm>
            <a:off x="2241246" y="1073951"/>
            <a:ext cx="8363861" cy="2233618"/>
          </a:xfrm>
          <a:prstGeom prst="rect">
            <a:avLst/>
          </a:prstGeom>
        </p:spPr>
      </p:pic>
    </p:spTree>
    <p:extLst>
      <p:ext uri="{BB962C8B-B14F-4D97-AF65-F5344CB8AC3E}">
        <p14:creationId xmlns:p14="http://schemas.microsoft.com/office/powerpoint/2010/main" val="3467470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30829" y="5460895"/>
            <a:ext cx="11861171" cy="1261884"/>
          </a:xfrm>
          <a:prstGeom prst="rect">
            <a:avLst/>
          </a:prstGeom>
        </p:spPr>
        <p:txBody>
          <a:bodyPr wrap="square">
            <a:spAutoFit/>
          </a:bodyPr>
          <a:lstStyle/>
          <a:p>
            <a:pPr algn="ctr">
              <a:spcBef>
                <a:spcPct val="0"/>
              </a:spcBef>
              <a:spcAft>
                <a:spcPct val="0"/>
              </a:spcAft>
              <a:defRPr/>
            </a:pPr>
            <a:r>
              <a:rPr lang="en-US" altLang="vi-VN" sz="3600" dirty="0" err="1" smtClean="0">
                <a:latin typeface="Times New Roman" panose="02020603050405020304" pitchFamily="18" charset="0"/>
                <a:cs typeface="Times New Roman" panose="02020603050405020304" pitchFamily="18" charset="0"/>
              </a:rPr>
              <a:t>Xác</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định</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Việt</a:t>
            </a:r>
            <a:r>
              <a:rPr lang="en-US" altLang="vi-VN" sz="3600" dirty="0" smtClean="0">
                <a:latin typeface="Times New Roman" panose="02020603050405020304" pitchFamily="18" charset="0"/>
                <a:cs typeface="Times New Roman" panose="02020603050405020304" pitchFamily="18" charset="0"/>
              </a:rPr>
              <a:t> Nam </a:t>
            </a:r>
            <a:r>
              <a:rPr lang="en-US" altLang="vi-VN" sz="3600" dirty="0" err="1" smtClean="0">
                <a:latin typeface="Times New Roman" panose="02020603050405020304" pitchFamily="18" charset="0"/>
                <a:cs typeface="Times New Roman" panose="02020603050405020304" pitchFamily="18" charset="0"/>
              </a:rPr>
              <a:t>thuộc</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nhóm</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nước</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nào</a:t>
            </a:r>
            <a:r>
              <a:rPr lang="en-US" altLang="vi-VN" sz="3600" dirty="0" smtClean="0">
                <a:latin typeface="Times New Roman" panose="02020603050405020304" pitchFamily="18" charset="0"/>
                <a:cs typeface="Times New Roman" panose="02020603050405020304" pitchFamily="18" charset="0"/>
              </a:rPr>
              <a:t>? </a:t>
            </a:r>
          </a:p>
          <a:p>
            <a:pPr algn="ctr">
              <a:spcBef>
                <a:spcPct val="0"/>
              </a:spcBef>
              <a:spcAft>
                <a:spcPct val="0"/>
              </a:spcAft>
              <a:defRPr/>
            </a:pPr>
            <a:r>
              <a:rPr lang="en-US" altLang="vi-VN" sz="2000" dirty="0" err="1" smtClean="0">
                <a:solidFill>
                  <a:srgbClr val="C00000"/>
                </a:solidFill>
                <a:latin typeface="Times New Roman" panose="02020603050405020304" pitchFamily="18" charset="0"/>
                <a:cs typeface="Times New Roman" panose="02020603050405020304" pitchFamily="18" charset="0"/>
              </a:rPr>
              <a:t>Nguồn</a:t>
            </a:r>
            <a:r>
              <a:rPr lang="en-US" altLang="vi-VN" sz="2000" dirty="0" smtClean="0">
                <a:solidFill>
                  <a:srgbClr val="C00000"/>
                </a:solidFill>
                <a:latin typeface="Times New Roman" panose="02020603050405020304" pitchFamily="18" charset="0"/>
                <a:cs typeface="Times New Roman" panose="02020603050405020304" pitchFamily="18" charset="0"/>
              </a:rPr>
              <a:t> </a:t>
            </a:r>
            <a:r>
              <a:rPr lang="en-US" altLang="vi-VN" sz="2000" dirty="0" err="1" smtClean="0">
                <a:solidFill>
                  <a:srgbClr val="C00000"/>
                </a:solidFill>
                <a:latin typeface="Times New Roman" panose="02020603050405020304" pitchFamily="18" charset="0"/>
                <a:cs typeface="Times New Roman" panose="02020603050405020304" pitchFamily="18" charset="0"/>
              </a:rPr>
              <a:t>số</a:t>
            </a:r>
            <a:r>
              <a:rPr lang="en-US" altLang="vi-VN" sz="2000" dirty="0" smtClean="0">
                <a:solidFill>
                  <a:srgbClr val="C00000"/>
                </a:solidFill>
                <a:latin typeface="Times New Roman" panose="02020603050405020304" pitchFamily="18" charset="0"/>
                <a:cs typeface="Times New Roman" panose="02020603050405020304" pitchFamily="18" charset="0"/>
              </a:rPr>
              <a:t> </a:t>
            </a:r>
            <a:r>
              <a:rPr lang="en-US" altLang="vi-VN" sz="2000" dirty="0" err="1" smtClean="0">
                <a:solidFill>
                  <a:srgbClr val="C00000"/>
                </a:solidFill>
                <a:latin typeface="Times New Roman" panose="02020603050405020304" pitchFamily="18" charset="0"/>
                <a:cs typeface="Times New Roman" panose="02020603050405020304" pitchFamily="18" charset="0"/>
              </a:rPr>
              <a:t>liệu</a:t>
            </a:r>
            <a:r>
              <a:rPr lang="en-US" altLang="vi-VN" sz="2000" dirty="0" smtClean="0">
                <a:solidFill>
                  <a:srgbClr val="C00000"/>
                </a:solidFill>
                <a:latin typeface="Times New Roman" panose="02020603050405020304" pitchFamily="18" charset="0"/>
                <a:cs typeface="Times New Roman" panose="02020603050405020304" pitchFamily="18" charset="0"/>
              </a:rPr>
              <a:t> </a:t>
            </a:r>
            <a:r>
              <a:rPr lang="en-US" altLang="vi-VN" sz="2000" dirty="0" err="1" smtClean="0">
                <a:solidFill>
                  <a:srgbClr val="C00000"/>
                </a:solidFill>
                <a:latin typeface="Times New Roman" panose="02020603050405020304" pitchFamily="18" charset="0"/>
                <a:cs typeface="Times New Roman" panose="02020603050405020304" pitchFamily="18" charset="0"/>
              </a:rPr>
              <a:t>theo</a:t>
            </a:r>
            <a:r>
              <a:rPr lang="en-US" altLang="vi-VN" sz="2000" dirty="0" smtClean="0">
                <a:solidFill>
                  <a:srgbClr val="C00000"/>
                </a:solidFill>
                <a:latin typeface="Times New Roman" panose="02020603050405020304" pitchFamily="18" charset="0"/>
                <a:cs typeface="Times New Roman" panose="02020603050405020304" pitchFamily="18" charset="0"/>
              </a:rPr>
              <a:t> </a:t>
            </a:r>
            <a:r>
              <a:rPr lang="en-US" altLang="vi-VN" sz="2000" dirty="0" err="1" smtClean="0">
                <a:solidFill>
                  <a:srgbClr val="C00000"/>
                </a:solidFill>
                <a:latin typeface="Times New Roman" panose="02020603050405020304" pitchFamily="18" charset="0"/>
                <a:cs typeface="Times New Roman" panose="02020603050405020304" pitchFamily="18" charset="0"/>
              </a:rPr>
              <a:t>Niên</a:t>
            </a:r>
            <a:r>
              <a:rPr lang="en-US" altLang="vi-VN" sz="2000" dirty="0" smtClean="0">
                <a:solidFill>
                  <a:srgbClr val="C00000"/>
                </a:solidFill>
                <a:latin typeface="Times New Roman" panose="02020603050405020304" pitchFamily="18" charset="0"/>
                <a:cs typeface="Times New Roman" panose="02020603050405020304" pitchFamily="18" charset="0"/>
              </a:rPr>
              <a:t> </a:t>
            </a:r>
            <a:r>
              <a:rPr lang="en-US" altLang="vi-VN" sz="2000" dirty="0" err="1" smtClean="0">
                <a:solidFill>
                  <a:srgbClr val="C00000"/>
                </a:solidFill>
                <a:latin typeface="Times New Roman" panose="02020603050405020304" pitchFamily="18" charset="0"/>
                <a:cs typeface="Times New Roman" panose="02020603050405020304" pitchFamily="18" charset="0"/>
              </a:rPr>
              <a:t>giám</a:t>
            </a:r>
            <a:r>
              <a:rPr lang="en-US" altLang="vi-VN" sz="2000" dirty="0" smtClean="0">
                <a:solidFill>
                  <a:srgbClr val="C00000"/>
                </a:solidFill>
                <a:latin typeface="Times New Roman" panose="02020603050405020304" pitchFamily="18" charset="0"/>
                <a:cs typeface="Times New Roman" panose="02020603050405020304" pitchFamily="18" charset="0"/>
              </a:rPr>
              <a:t> </a:t>
            </a:r>
            <a:r>
              <a:rPr lang="en-US" altLang="vi-VN" sz="2000" dirty="0" err="1" smtClean="0">
                <a:solidFill>
                  <a:srgbClr val="C00000"/>
                </a:solidFill>
                <a:latin typeface="Times New Roman" panose="02020603050405020304" pitchFamily="18" charset="0"/>
                <a:cs typeface="Times New Roman" panose="02020603050405020304" pitchFamily="18" charset="0"/>
              </a:rPr>
              <a:t>thống</a:t>
            </a:r>
            <a:r>
              <a:rPr lang="en-US" altLang="vi-VN" sz="2000" dirty="0" smtClean="0">
                <a:solidFill>
                  <a:srgbClr val="C00000"/>
                </a:solidFill>
                <a:latin typeface="Times New Roman" panose="02020603050405020304" pitchFamily="18" charset="0"/>
                <a:cs typeface="Times New Roman" panose="02020603050405020304" pitchFamily="18" charset="0"/>
              </a:rPr>
              <a:t> </a:t>
            </a:r>
            <a:r>
              <a:rPr lang="en-US" altLang="vi-VN" sz="2000" dirty="0" err="1" smtClean="0">
                <a:solidFill>
                  <a:srgbClr val="C00000"/>
                </a:solidFill>
                <a:latin typeface="Times New Roman" panose="02020603050405020304" pitchFamily="18" charset="0"/>
                <a:cs typeface="Times New Roman" panose="02020603050405020304" pitchFamily="18" charset="0"/>
              </a:rPr>
              <a:t>kê</a:t>
            </a:r>
            <a:r>
              <a:rPr lang="en-US" altLang="vi-VN" sz="2000" dirty="0" smtClean="0">
                <a:solidFill>
                  <a:srgbClr val="C00000"/>
                </a:solidFill>
                <a:latin typeface="Times New Roman" panose="02020603050405020304" pitchFamily="18" charset="0"/>
                <a:cs typeface="Times New Roman" panose="02020603050405020304" pitchFamily="18" charset="0"/>
              </a:rPr>
              <a:t> </a:t>
            </a:r>
            <a:r>
              <a:rPr lang="en-US" altLang="vi-VN" sz="2000" dirty="0" err="1" smtClean="0">
                <a:solidFill>
                  <a:srgbClr val="C00000"/>
                </a:solidFill>
                <a:latin typeface="Times New Roman" panose="02020603050405020304" pitchFamily="18" charset="0"/>
                <a:cs typeface="Times New Roman" panose="02020603050405020304" pitchFamily="18" charset="0"/>
              </a:rPr>
              <a:t>Việt</a:t>
            </a:r>
            <a:r>
              <a:rPr lang="en-US" altLang="vi-VN" sz="2000" dirty="0" smtClean="0">
                <a:solidFill>
                  <a:srgbClr val="C00000"/>
                </a:solidFill>
                <a:latin typeface="Times New Roman" panose="02020603050405020304" pitchFamily="18" charset="0"/>
                <a:cs typeface="Times New Roman" panose="02020603050405020304" pitchFamily="18" charset="0"/>
              </a:rPr>
              <a:t> Nam </a:t>
            </a:r>
            <a:r>
              <a:rPr lang="en-US" altLang="vi-VN" sz="2000" dirty="0" err="1" smtClean="0">
                <a:solidFill>
                  <a:srgbClr val="C00000"/>
                </a:solidFill>
                <a:latin typeface="Times New Roman" panose="02020603050405020304" pitchFamily="18" charset="0"/>
                <a:cs typeface="Times New Roman" panose="02020603050405020304" pitchFamily="18" charset="0"/>
              </a:rPr>
              <a:t>năm</a:t>
            </a:r>
            <a:r>
              <a:rPr lang="en-US" altLang="vi-VN" sz="2000" dirty="0" smtClean="0">
                <a:solidFill>
                  <a:srgbClr val="C00000"/>
                </a:solidFill>
                <a:latin typeface="Times New Roman" panose="02020603050405020304" pitchFamily="18" charset="0"/>
                <a:cs typeface="Times New Roman" panose="02020603050405020304" pitchFamily="18" charset="0"/>
              </a:rPr>
              <a:t> 2021, NXB </a:t>
            </a:r>
            <a:r>
              <a:rPr lang="en-US" altLang="vi-VN" sz="2000" dirty="0" err="1" smtClean="0">
                <a:solidFill>
                  <a:srgbClr val="C00000"/>
                </a:solidFill>
                <a:latin typeface="Times New Roman" panose="02020603050405020304" pitchFamily="18" charset="0"/>
                <a:cs typeface="Times New Roman" panose="02020603050405020304" pitchFamily="18" charset="0"/>
              </a:rPr>
              <a:t>thống</a:t>
            </a:r>
            <a:r>
              <a:rPr lang="en-US" altLang="vi-VN" sz="2000" dirty="0" smtClean="0">
                <a:solidFill>
                  <a:srgbClr val="C00000"/>
                </a:solidFill>
                <a:latin typeface="Times New Roman" panose="02020603050405020304" pitchFamily="18" charset="0"/>
                <a:cs typeface="Times New Roman" panose="02020603050405020304" pitchFamily="18" charset="0"/>
              </a:rPr>
              <a:t> </a:t>
            </a:r>
            <a:r>
              <a:rPr lang="en-US" altLang="vi-VN" sz="2000" dirty="0" err="1" smtClean="0">
                <a:solidFill>
                  <a:srgbClr val="C00000"/>
                </a:solidFill>
                <a:latin typeface="Times New Roman" panose="02020603050405020304" pitchFamily="18" charset="0"/>
                <a:cs typeface="Times New Roman" panose="02020603050405020304" pitchFamily="18" charset="0"/>
              </a:rPr>
              <a:t>kê</a:t>
            </a:r>
            <a:r>
              <a:rPr lang="en-US" altLang="vi-VN" sz="2000" dirty="0" smtClean="0">
                <a:solidFill>
                  <a:srgbClr val="C00000"/>
                </a:solidFill>
                <a:latin typeface="Times New Roman" panose="02020603050405020304" pitchFamily="18" charset="0"/>
                <a:cs typeface="Times New Roman" panose="02020603050405020304" pitchFamily="18" charset="0"/>
              </a:rPr>
              <a:t> </a:t>
            </a:r>
            <a:r>
              <a:rPr lang="en-US" altLang="vi-VN" sz="2000" dirty="0" err="1" smtClean="0">
                <a:solidFill>
                  <a:srgbClr val="C00000"/>
                </a:solidFill>
                <a:latin typeface="Times New Roman" panose="02020603050405020304" pitchFamily="18" charset="0"/>
                <a:cs typeface="Times New Roman" panose="02020603050405020304" pitchFamily="18" charset="0"/>
              </a:rPr>
              <a:t>năm</a:t>
            </a:r>
            <a:r>
              <a:rPr lang="en-US" altLang="vi-VN" sz="2000" dirty="0" smtClean="0">
                <a:solidFill>
                  <a:srgbClr val="C00000"/>
                </a:solidFill>
                <a:latin typeface="Times New Roman" panose="02020603050405020304" pitchFamily="18" charset="0"/>
                <a:cs typeface="Times New Roman" panose="02020603050405020304" pitchFamily="18" charset="0"/>
              </a:rPr>
              <a:t> 2022</a:t>
            </a:r>
          </a:p>
          <a:p>
            <a:pPr algn="ctr">
              <a:spcBef>
                <a:spcPct val="0"/>
              </a:spcBef>
              <a:spcAft>
                <a:spcPct val="0"/>
              </a:spcAft>
              <a:defRPr/>
            </a:pPr>
            <a:r>
              <a:rPr lang="en-US" altLang="vi-VN" sz="2000" dirty="0" smtClean="0">
                <a:solidFill>
                  <a:srgbClr val="C00000"/>
                </a:solidFill>
                <a:latin typeface="Times New Roman" panose="02020603050405020304" pitchFamily="18" charset="0"/>
                <a:cs typeface="Times New Roman" panose="02020603050405020304" pitchFamily="18" charset="0"/>
              </a:rPr>
              <a:t>* </a:t>
            </a:r>
            <a:r>
              <a:rPr lang="en-US" altLang="vi-VN" sz="2000" dirty="0">
                <a:solidFill>
                  <a:srgbClr val="C00000"/>
                </a:solidFill>
                <a:latin typeface="Times New Roman" panose="02020603050405020304" pitchFamily="18" charset="0"/>
                <a:cs typeface="Times New Roman" panose="02020603050405020304" pitchFamily="18" charset="0"/>
              </a:rPr>
              <a:t>T</a:t>
            </a:r>
            <a:r>
              <a:rPr lang="en-US" altLang="vi-VN" sz="2000" dirty="0" smtClean="0">
                <a:solidFill>
                  <a:srgbClr val="C00000"/>
                </a:solidFill>
                <a:latin typeface="Times New Roman" panose="02020603050405020304" pitchFamily="18" charset="0"/>
                <a:cs typeface="Times New Roman" panose="02020603050405020304" pitchFamily="18" charset="0"/>
              </a:rPr>
              <a:t>heo </a:t>
            </a:r>
            <a:r>
              <a:rPr lang="en-US" altLang="vi-VN" sz="2000" dirty="0">
                <a:solidFill>
                  <a:srgbClr val="C00000"/>
                </a:solidFill>
                <a:latin typeface="Times New Roman" panose="02020603050405020304" pitchFamily="18" charset="0"/>
                <a:cs typeface="Times New Roman" panose="02020603050405020304" pitchFamily="18" charset="0"/>
              </a:rPr>
              <a:t>https://data.worldbank.org/indicator/NY.GNP.PCAP.CD?locations=VN </a:t>
            </a:r>
            <a:endParaRPr lang="vi-VN" altLang="vi-VN" sz="2000"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78747630"/>
              </p:ext>
            </p:extLst>
          </p:nvPr>
        </p:nvGraphicFramePr>
        <p:xfrm>
          <a:off x="165413" y="210944"/>
          <a:ext cx="11861172" cy="5146895"/>
        </p:xfrm>
        <a:graphic>
          <a:graphicData uri="http://schemas.openxmlformats.org/drawingml/2006/table">
            <a:tbl>
              <a:tblPr>
                <a:tableStyleId>{5C22544A-7EE6-4342-B048-85BDC9FD1C3A}</a:tableStyleId>
              </a:tblPr>
              <a:tblGrid>
                <a:gridCol w="1267319">
                  <a:extLst>
                    <a:ext uri="{9D8B030D-6E8A-4147-A177-3AD203B41FA5}">
                      <a16:colId xmlns="" xmlns:a16="http://schemas.microsoft.com/office/drawing/2014/main" val="596558542"/>
                    </a:ext>
                  </a:extLst>
                </a:gridCol>
                <a:gridCol w="3061658">
                  <a:extLst>
                    <a:ext uri="{9D8B030D-6E8A-4147-A177-3AD203B41FA5}">
                      <a16:colId xmlns="" xmlns:a16="http://schemas.microsoft.com/office/drawing/2014/main" val="2429678551"/>
                    </a:ext>
                  </a:extLst>
                </a:gridCol>
                <a:gridCol w="1444227">
                  <a:extLst>
                    <a:ext uri="{9D8B030D-6E8A-4147-A177-3AD203B41FA5}">
                      <a16:colId xmlns="" xmlns:a16="http://schemas.microsoft.com/office/drawing/2014/main" val="2317644959"/>
                    </a:ext>
                  </a:extLst>
                </a:gridCol>
                <a:gridCol w="1455336">
                  <a:extLst>
                    <a:ext uri="{9D8B030D-6E8A-4147-A177-3AD203B41FA5}">
                      <a16:colId xmlns="" xmlns:a16="http://schemas.microsoft.com/office/drawing/2014/main" val="3715718312"/>
                    </a:ext>
                  </a:extLst>
                </a:gridCol>
                <a:gridCol w="1610868">
                  <a:extLst>
                    <a:ext uri="{9D8B030D-6E8A-4147-A177-3AD203B41FA5}">
                      <a16:colId xmlns="" xmlns:a16="http://schemas.microsoft.com/office/drawing/2014/main" val="1755384676"/>
                    </a:ext>
                  </a:extLst>
                </a:gridCol>
                <a:gridCol w="1510882">
                  <a:extLst>
                    <a:ext uri="{9D8B030D-6E8A-4147-A177-3AD203B41FA5}">
                      <a16:colId xmlns="" xmlns:a16="http://schemas.microsoft.com/office/drawing/2014/main" val="1143527147"/>
                    </a:ext>
                  </a:extLst>
                </a:gridCol>
                <a:gridCol w="1510882">
                  <a:extLst>
                    <a:ext uri="{9D8B030D-6E8A-4147-A177-3AD203B41FA5}">
                      <a16:colId xmlns="" xmlns:a16="http://schemas.microsoft.com/office/drawing/2014/main" val="3591423101"/>
                    </a:ext>
                  </a:extLst>
                </a:gridCol>
              </a:tblGrid>
              <a:tr h="383627">
                <a:tc rowSpan="2" gridSpan="2">
                  <a:txBody>
                    <a:bodyPr/>
                    <a:lstStyle/>
                    <a:p>
                      <a:pPr algn="r" fontAlgn="ctr"/>
                      <a:r>
                        <a:rPr lang="vi-VN" sz="2400" u="none" strike="noStrike" dirty="0">
                          <a:effectLst/>
                        </a:rPr>
                        <a:t>Nhóm nước </a:t>
                      </a:r>
                      <a:endParaRPr lang="en-US" sz="2400" u="none" strike="noStrike" dirty="0" smtClean="0">
                        <a:effectLst/>
                      </a:endParaRPr>
                    </a:p>
                    <a:p>
                      <a:pPr algn="l" fontAlgn="ctr"/>
                      <a:r>
                        <a:rPr lang="vi-VN" sz="2400" u="none" strike="noStrike" dirty="0" smtClean="0">
                          <a:effectLst/>
                        </a:rPr>
                        <a:t>Chỉ </a:t>
                      </a:r>
                      <a:r>
                        <a:rPr lang="vi-VN" sz="2400" u="none" strike="noStrike" dirty="0">
                          <a:effectLst/>
                        </a:rPr>
                        <a:t>tiêu</a:t>
                      </a:r>
                      <a:endParaRPr lang="vi-VN"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rowSpan="2" hMerge="1">
                  <a:txBody>
                    <a:bodyPr/>
                    <a:lstStyle/>
                    <a:p>
                      <a:endParaRPr lang="en-US"/>
                    </a:p>
                  </a:txBody>
                  <a:tcPr/>
                </a:tc>
                <a:tc gridSpan="2">
                  <a:txBody>
                    <a:bodyPr/>
                    <a:lstStyle/>
                    <a:p>
                      <a:pPr algn="ctr" fontAlgn="b"/>
                      <a:r>
                        <a:rPr lang="vi-VN" sz="2400" u="none" strike="noStrike" dirty="0">
                          <a:effectLst/>
                        </a:rPr>
                        <a:t>Nước phát triển</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vi-VN" sz="2400" u="none" strike="noStrike" dirty="0">
                          <a:effectLst/>
                        </a:rPr>
                        <a:t>Nước đang phát triển</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2">
                  <a:txBody>
                    <a:bodyPr/>
                    <a:lstStyle/>
                    <a:p>
                      <a:pPr marL="0" indent="203200" algn="ctr" defTabSz="914400" rtl="0" eaLnBrk="1" latinLnBrk="0" hangingPunct="1">
                        <a:lnSpc>
                          <a:spcPct val="127000"/>
                        </a:lnSpc>
                        <a:spcAft>
                          <a:spcPts val="0"/>
                        </a:spcAft>
                      </a:pPr>
                      <a:r>
                        <a:rPr lang="en-US" sz="2400" kern="1200" dirty="0" err="1" smtClean="0">
                          <a:solidFill>
                            <a:schemeClr val="tx1"/>
                          </a:solidFill>
                          <a:effectLst/>
                          <a:latin typeface="+mn-lt"/>
                          <a:ea typeface="+mn-ea"/>
                          <a:cs typeface="+mn-cs"/>
                        </a:rPr>
                        <a:t>Việt</a:t>
                      </a:r>
                      <a:r>
                        <a:rPr lang="en-US" sz="2400" kern="1200" dirty="0" smtClean="0">
                          <a:solidFill>
                            <a:schemeClr val="tx1"/>
                          </a:solidFill>
                          <a:effectLst/>
                          <a:latin typeface="+mn-lt"/>
                          <a:ea typeface="+mn-ea"/>
                          <a:cs typeface="+mn-cs"/>
                        </a:rPr>
                        <a:t> Nam</a:t>
                      </a:r>
                    </a:p>
                    <a:p>
                      <a:pPr marL="0" indent="203200" algn="ctr" defTabSz="914400" rtl="0" eaLnBrk="1" latinLnBrk="0" hangingPunct="1">
                        <a:lnSpc>
                          <a:spcPct val="127000"/>
                        </a:lnSpc>
                        <a:spcAft>
                          <a:spcPts val="0"/>
                        </a:spcAft>
                      </a:pPr>
                      <a:r>
                        <a:rPr lang="en-US" sz="2400" kern="1200" dirty="0" smtClean="0">
                          <a:solidFill>
                            <a:schemeClr val="tx1"/>
                          </a:solidFill>
                          <a:effectLst/>
                          <a:latin typeface="+mn-lt"/>
                          <a:ea typeface="+mn-ea"/>
                          <a:cs typeface="+mn-cs"/>
                        </a:rPr>
                        <a:t>(2021)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23356778"/>
                  </a:ext>
                </a:extLst>
              </a:tr>
              <a:tr h="730540">
                <a:tc gridSpan="2" vMerge="1">
                  <a:txBody>
                    <a:bodyPr/>
                    <a:lstStyle/>
                    <a:p>
                      <a:endParaRPr lang="en-US"/>
                    </a:p>
                  </a:txBody>
                  <a:tcPr/>
                </a:tc>
                <a:tc hMerge="1" vMerge="1">
                  <a:txBody>
                    <a:bodyPr/>
                    <a:lstStyle/>
                    <a:p>
                      <a:endParaRPr lang="en-US"/>
                    </a:p>
                  </a:txBody>
                  <a:tcPr/>
                </a:tc>
                <a:tc>
                  <a:txBody>
                    <a:bodyPr/>
                    <a:lstStyle/>
                    <a:p>
                      <a:pPr algn="ctr" fontAlgn="b"/>
                      <a:r>
                        <a:rPr lang="en-US" sz="2400" u="none" strike="noStrike">
                          <a:effectLst/>
                        </a:rPr>
                        <a:t>Ca-na-đa</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Anh</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In-đô-nê-xi-a</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smtClean="0">
                          <a:effectLst/>
                        </a:rPr>
                        <a:t>E-</a:t>
                      </a:r>
                      <a:r>
                        <a:rPr lang="en-US" sz="2400" u="none" strike="noStrike" dirty="0" err="1" smtClean="0">
                          <a:effectLst/>
                        </a:rPr>
                        <a:t>ti</a:t>
                      </a:r>
                      <a:r>
                        <a:rPr lang="en-US" sz="2400" u="none" strike="noStrike" dirty="0" smtClean="0">
                          <a:effectLst/>
                        </a:rPr>
                        <a:t>-ô-pi-a</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20547881"/>
                  </a:ext>
                </a:extLst>
              </a:tr>
              <a:tr h="757515">
                <a:tc gridSpan="2">
                  <a:txBody>
                    <a:bodyPr/>
                    <a:lstStyle/>
                    <a:p>
                      <a:pPr algn="l" fontAlgn="b"/>
                      <a:r>
                        <a:rPr lang="vi-VN" sz="2400" u="none" strike="noStrike" dirty="0">
                          <a:effectLst/>
                        </a:rPr>
                        <a:t>Tổng thu nhập quốc gia bình quân </a:t>
                      </a:r>
                      <a:r>
                        <a:rPr lang="vi-VN" sz="2400" u="none" strike="noStrike" dirty="0" smtClean="0">
                          <a:effectLst/>
                        </a:rPr>
                        <a:t>đ</a:t>
                      </a:r>
                      <a:r>
                        <a:rPr lang="en-US" sz="2400" u="none" strike="noStrike" dirty="0" smtClean="0">
                          <a:effectLst/>
                        </a:rPr>
                        <a:t>ầ</a:t>
                      </a:r>
                      <a:r>
                        <a:rPr lang="vi-VN" sz="2400" u="none" strike="noStrike" dirty="0" smtClean="0">
                          <a:effectLst/>
                        </a:rPr>
                        <a:t>u </a:t>
                      </a:r>
                      <a:r>
                        <a:rPr lang="vi-VN" sz="2400" u="none" strike="noStrike" dirty="0">
                          <a:effectLst/>
                        </a:rPr>
                        <a:t>người (USD/người)</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ctr"/>
                      <a:r>
                        <a:rPr lang="en-US" sz="2400" u="none" strike="noStrike" dirty="0">
                          <a:effectLst/>
                        </a:rPr>
                        <a:t>43 580</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a:effectLst/>
                        </a:rPr>
                        <a:t>39 830</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solidFill>
                            <a:schemeClr val="bg1"/>
                          </a:solidFill>
                          <a:effectLst/>
                        </a:rPr>
                        <a:t>3 870</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en-US" sz="2400" u="none" strike="noStrike">
                          <a:solidFill>
                            <a:schemeClr val="bg1"/>
                          </a:solidFill>
                          <a:effectLst/>
                        </a:rPr>
                        <a:t>890</a:t>
                      </a:r>
                      <a:endParaRPr lang="en-US" sz="2400" b="0"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kern="1200" dirty="0" smtClean="0">
                          <a:solidFill>
                            <a:srgbClr val="C00000"/>
                          </a:solidFill>
                          <a:effectLst/>
                          <a:latin typeface="+mn-lt"/>
                          <a:ea typeface="+mn-ea"/>
                          <a:cs typeface="+mn-cs"/>
                        </a:rPr>
                        <a:t>3 590*</a:t>
                      </a:r>
                    </a:p>
                    <a:p>
                      <a:pPr algn="ctr" fontAlgn="ct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 xmlns:a16="http://schemas.microsoft.com/office/drawing/2014/main" val="2625589059"/>
                  </a:ext>
                </a:extLst>
              </a:tr>
              <a:tr h="383627">
                <a:tc gridSpan="2">
                  <a:txBody>
                    <a:bodyPr/>
                    <a:lstStyle/>
                    <a:p>
                      <a:pPr algn="l" fontAlgn="b"/>
                      <a:r>
                        <a:rPr lang="en-US" sz="2400" u="none" strike="noStrike">
                          <a:effectLst/>
                        </a:rPr>
                        <a:t>HDI</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2400" u="none" strike="noStrike" dirty="0">
                          <a:effectLst/>
                        </a:rPr>
                        <a:t>0,931</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2400" u="none" strike="noStrike" dirty="0">
                          <a:effectLst/>
                        </a:rPr>
                        <a:t>0,924</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2400" u="none" strike="noStrike" dirty="0">
                          <a:solidFill>
                            <a:schemeClr val="bg1"/>
                          </a:solidFill>
                          <a:effectLst/>
                        </a:rPr>
                        <a:t>0,710</a:t>
                      </a:r>
                      <a:endParaRPr lang="en-US" sz="24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b"/>
                      <a:r>
                        <a:rPr lang="en-US" sz="2400" u="none" strike="noStrike">
                          <a:solidFill>
                            <a:schemeClr val="bg1"/>
                          </a:solidFill>
                          <a:effectLst/>
                        </a:rPr>
                        <a:t>0,498</a:t>
                      </a:r>
                      <a:endParaRPr lang="en-US" sz="2400" b="0" i="0" u="none" strike="noStrike">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400" kern="1200" dirty="0" smtClean="0">
                          <a:solidFill>
                            <a:srgbClr val="C00000"/>
                          </a:solidFill>
                          <a:effectLst/>
                          <a:latin typeface="+mn-lt"/>
                          <a:ea typeface="+mn-ea"/>
                          <a:cs typeface="+mn-cs"/>
                        </a:rPr>
                        <a:t>0,726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 xmlns:a16="http://schemas.microsoft.com/office/drawing/2014/main" val="1604546227"/>
                  </a:ext>
                </a:extLst>
              </a:tr>
              <a:tr h="758693">
                <a:tc rowSpan="4">
                  <a:txBody>
                    <a:bodyPr/>
                    <a:lstStyle/>
                    <a:p>
                      <a:pPr algn="ctr" fontAlgn="ctr"/>
                      <a:r>
                        <a:rPr lang="vi-VN" sz="2400" u="none" strike="noStrike">
                          <a:effectLst/>
                        </a:rPr>
                        <a:t>Cơ cấu GDP (%)</a:t>
                      </a:r>
                      <a:endParaRPr lang="vi-VN"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err="1" smtClean="0">
                          <a:effectLst/>
                        </a:rPr>
                        <a:t>Nông</a:t>
                      </a:r>
                      <a:r>
                        <a:rPr lang="en-US" sz="2400" u="none" strike="noStrike" dirty="0" smtClean="0">
                          <a:effectLst/>
                        </a:rPr>
                        <a:t> </a:t>
                      </a:r>
                      <a:r>
                        <a:rPr lang="en-US" sz="2400" u="none" strike="noStrike" dirty="0" err="1">
                          <a:effectLst/>
                        </a:rPr>
                        <a:t>nghiệp</a:t>
                      </a:r>
                      <a:r>
                        <a:rPr lang="en-US" sz="2400" u="none" strike="noStrike" dirty="0">
                          <a:effectLst/>
                        </a:rPr>
                        <a:t>, </a:t>
                      </a:r>
                      <a:r>
                        <a:rPr lang="en-US" sz="2400" u="none" strike="noStrike" dirty="0" err="1">
                          <a:effectLst/>
                        </a:rPr>
                        <a:t>lâm</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thuỷ</a:t>
                      </a:r>
                      <a:r>
                        <a:rPr lang="en-US" sz="2400" u="none" strike="noStrike" dirty="0">
                          <a:effectLst/>
                        </a:rPr>
                        <a:t> </a:t>
                      </a:r>
                      <a:r>
                        <a:rPr lang="en-US" sz="2400" u="none" strike="noStrike" dirty="0" err="1">
                          <a:effectLst/>
                        </a:rPr>
                        <a:t>sản</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rPr>
                        <a:t>1,7</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effectLst/>
                        </a:rPr>
                        <a:t>0,6</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solidFill>
                            <a:schemeClr val="bg1"/>
                          </a:solidFill>
                          <a:effectLst/>
                        </a:rPr>
                        <a:t>13,7</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en-US" sz="2400" u="none" strike="noStrike">
                          <a:solidFill>
                            <a:schemeClr val="bg1"/>
                          </a:solidFill>
                          <a:effectLst/>
                        </a:rPr>
                        <a:t>35,5</a:t>
                      </a:r>
                      <a:endParaRPr lang="en-US" sz="2400" b="0"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indent="203200" algn="ctr" defTabSz="914400" rtl="0" eaLnBrk="1" latinLnBrk="0" hangingPunct="1">
                        <a:lnSpc>
                          <a:spcPct val="127000"/>
                        </a:lnSpc>
                        <a:spcAft>
                          <a:spcPts val="0"/>
                        </a:spcAft>
                      </a:pPr>
                      <a:r>
                        <a:rPr lang="en-US" sz="2400" kern="1200" dirty="0" smtClean="0">
                          <a:solidFill>
                            <a:srgbClr val="C00000"/>
                          </a:solidFill>
                          <a:effectLst/>
                          <a:latin typeface="+mn-lt"/>
                          <a:ea typeface="+mn-ea"/>
                          <a:cs typeface="+mn-cs"/>
                        </a:rPr>
                        <a:t>12,56</a:t>
                      </a:r>
                      <a:endParaRPr lang="en-US" sz="2400" kern="1200" dirty="0">
                        <a:solidFill>
                          <a:srgbClr val="C00000"/>
                        </a:solidFill>
                        <a:effectLst/>
                        <a:latin typeface="+mn-lt"/>
                        <a:ea typeface="+mn-ea"/>
                        <a:cs typeface="+mn-cs"/>
                      </a:endParaRPr>
                    </a:p>
                  </a:txBody>
                  <a:tcPr marL="5783" marR="57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 xmlns:a16="http://schemas.microsoft.com/office/drawing/2014/main" val="2035812729"/>
                  </a:ext>
                </a:extLst>
              </a:tr>
              <a:tr h="758693">
                <a:tc vMerge="1">
                  <a:txBody>
                    <a:bodyPr/>
                    <a:lstStyle/>
                    <a:p>
                      <a:endParaRPr lang="en-US"/>
                    </a:p>
                  </a:txBody>
                  <a:tcPr/>
                </a:tc>
                <a:tc>
                  <a:txBody>
                    <a:bodyPr/>
                    <a:lstStyle/>
                    <a:p>
                      <a:pPr algn="ctr" fontAlgn="b"/>
                      <a:r>
                        <a:rPr lang="en-US" sz="2400" u="none" strike="noStrike" dirty="0" err="1" smtClean="0">
                          <a:effectLst/>
                        </a:rPr>
                        <a:t>Công</a:t>
                      </a:r>
                      <a:r>
                        <a:rPr lang="en-US" sz="2400" u="none" strike="noStrike" dirty="0" smtClean="0">
                          <a:effectLst/>
                        </a:rPr>
                        <a:t> </a:t>
                      </a:r>
                      <a:r>
                        <a:rPr lang="en-US" sz="2400" u="none" strike="noStrike" dirty="0" err="1">
                          <a:effectLst/>
                        </a:rPr>
                        <a:t>nghiệp</a:t>
                      </a:r>
                      <a:r>
                        <a:rPr lang="en-US" sz="2400" u="none" strike="noStrike" dirty="0">
                          <a:effectLst/>
                        </a:rPr>
                        <a:t>, </a:t>
                      </a:r>
                      <a:r>
                        <a:rPr lang="en-US" sz="2400" u="none" strike="noStrike" dirty="0" err="1">
                          <a:effectLst/>
                        </a:rPr>
                        <a:t>xây</a:t>
                      </a:r>
                      <a:r>
                        <a:rPr lang="en-US" sz="2400" u="none" strike="noStrike" dirty="0">
                          <a:effectLst/>
                        </a:rPr>
                        <a:t> </a:t>
                      </a:r>
                      <a:r>
                        <a:rPr lang="en-US" sz="2400" u="none" strike="noStrike" dirty="0" err="1">
                          <a:effectLst/>
                        </a:rPr>
                        <a:t>dựng</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rPr>
                        <a:t>24,6</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effectLst/>
                        </a:rPr>
                        <a:t>17,1</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smtClean="0">
                          <a:solidFill>
                            <a:schemeClr val="bg1"/>
                          </a:solidFill>
                          <a:effectLst/>
                        </a:rPr>
                        <a:t>38,3</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en-US" sz="2400" u="none" strike="noStrike" dirty="0">
                          <a:solidFill>
                            <a:schemeClr val="bg1"/>
                          </a:solidFill>
                          <a:effectLst/>
                        </a:rPr>
                        <a:t>23,1</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indent="203200" algn="ctr" defTabSz="914400" rtl="0" eaLnBrk="1" latinLnBrk="0" hangingPunct="1">
                        <a:lnSpc>
                          <a:spcPct val="127000"/>
                        </a:lnSpc>
                        <a:spcAft>
                          <a:spcPts val="0"/>
                        </a:spcAft>
                      </a:pPr>
                      <a:r>
                        <a:rPr lang="en-US" sz="2400" kern="1200" dirty="0" smtClean="0">
                          <a:solidFill>
                            <a:srgbClr val="C00000"/>
                          </a:solidFill>
                          <a:effectLst/>
                          <a:latin typeface="+mn-lt"/>
                          <a:ea typeface="+mn-ea"/>
                          <a:cs typeface="+mn-cs"/>
                        </a:rPr>
                        <a:t>37,48</a:t>
                      </a:r>
                      <a:endParaRPr lang="en-US" sz="2400" kern="1200" dirty="0">
                        <a:solidFill>
                          <a:srgbClr val="C00000"/>
                        </a:solidFill>
                        <a:effectLst/>
                        <a:latin typeface="+mn-lt"/>
                        <a:ea typeface="+mn-ea"/>
                        <a:cs typeface="+mn-cs"/>
                      </a:endParaRPr>
                    </a:p>
                  </a:txBody>
                  <a:tcPr marL="5783" marR="57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 xmlns:a16="http://schemas.microsoft.com/office/drawing/2014/main" val="1879889045"/>
                  </a:ext>
                </a:extLst>
              </a:tr>
              <a:tr h="383627">
                <a:tc vMerge="1">
                  <a:txBody>
                    <a:bodyPr/>
                    <a:lstStyle/>
                    <a:p>
                      <a:endParaRPr lang="en-US"/>
                    </a:p>
                  </a:txBody>
                  <a:tcPr/>
                </a:tc>
                <a:tc>
                  <a:txBody>
                    <a:bodyPr/>
                    <a:lstStyle/>
                    <a:p>
                      <a:pPr algn="ctr" fontAlgn="b"/>
                      <a:r>
                        <a:rPr lang="en-US" sz="2400" u="none" strike="noStrike">
                          <a:effectLst/>
                        </a:rPr>
                        <a:t>Dịch vụ</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66,9</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2400" u="none" strike="noStrike" dirty="0">
                          <a:effectLst/>
                        </a:rPr>
                        <a:t>72,8</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2400" u="none" strike="noStrike">
                          <a:solidFill>
                            <a:schemeClr val="bg1"/>
                          </a:solidFill>
                          <a:effectLst/>
                        </a:rPr>
                        <a:t>44,4</a:t>
                      </a:r>
                      <a:endParaRPr lang="en-US" sz="2400" b="0" i="0" u="none" strike="noStrike">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b"/>
                      <a:r>
                        <a:rPr lang="en-US" sz="2400" u="none" strike="noStrike" dirty="0">
                          <a:solidFill>
                            <a:schemeClr val="bg1"/>
                          </a:solidFill>
                          <a:effectLst/>
                        </a:rPr>
                        <a:t>36,8</a:t>
                      </a:r>
                      <a:endParaRPr lang="en-US" sz="24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indent="203200" algn="ctr" defTabSz="914400" rtl="0" eaLnBrk="1" latinLnBrk="0" hangingPunct="1">
                        <a:lnSpc>
                          <a:spcPct val="127000"/>
                        </a:lnSpc>
                        <a:spcAft>
                          <a:spcPts val="0"/>
                        </a:spcAft>
                      </a:pPr>
                      <a:r>
                        <a:rPr lang="en-US" sz="2400" kern="1200" dirty="0" smtClean="0">
                          <a:solidFill>
                            <a:srgbClr val="C00000"/>
                          </a:solidFill>
                          <a:effectLst/>
                          <a:latin typeface="+mn-lt"/>
                          <a:ea typeface="+mn-ea"/>
                          <a:cs typeface="+mn-cs"/>
                        </a:rPr>
                        <a:t>41,21</a:t>
                      </a:r>
                      <a:endParaRPr lang="en-US" sz="2400" kern="1200" dirty="0">
                        <a:solidFill>
                          <a:srgbClr val="C00000"/>
                        </a:solidFill>
                        <a:effectLst/>
                        <a:latin typeface="+mn-lt"/>
                        <a:ea typeface="+mn-ea"/>
                        <a:cs typeface="+mn-cs"/>
                      </a:endParaRPr>
                    </a:p>
                  </a:txBody>
                  <a:tcPr marL="5783" marR="57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 xmlns:a16="http://schemas.microsoft.com/office/drawing/2014/main" val="1571541934"/>
                  </a:ext>
                </a:extLst>
              </a:tr>
              <a:tr h="899192">
                <a:tc vMerge="1">
                  <a:txBody>
                    <a:bodyPr/>
                    <a:lstStyle/>
                    <a:p>
                      <a:endParaRPr lang="en-US"/>
                    </a:p>
                  </a:txBody>
                  <a:tcPr/>
                </a:tc>
                <a:tc>
                  <a:txBody>
                    <a:bodyPr/>
                    <a:lstStyle/>
                    <a:p>
                      <a:pPr algn="ctr" fontAlgn="b"/>
                      <a:r>
                        <a:rPr lang="en-US" sz="2400" u="none" strike="noStrike" dirty="0" err="1">
                          <a:effectLst/>
                        </a:rPr>
                        <a:t>Thuế</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r>
                        <a:rPr lang="en-US" sz="2400" u="none" strike="noStrike" dirty="0">
                          <a:effectLst/>
                        </a:rPr>
                        <a:t> </a:t>
                      </a:r>
                      <a:r>
                        <a:rPr lang="en-US" sz="2400" u="none" strike="noStrike" dirty="0" err="1">
                          <a:effectLst/>
                        </a:rPr>
                        <a:t>trừ</a:t>
                      </a:r>
                      <a:r>
                        <a:rPr lang="en-US" sz="2400" u="none" strike="noStrike" dirty="0">
                          <a:effectLst/>
                        </a:rPr>
                        <a:t> </a:t>
                      </a:r>
                      <a:r>
                        <a:rPr lang="en-US" sz="2400" u="none" strike="noStrike" dirty="0" err="1">
                          <a:effectLst/>
                        </a:rPr>
                        <a:t>trợ</a:t>
                      </a:r>
                      <a:r>
                        <a:rPr lang="en-US" sz="2400" u="none" strike="noStrike" dirty="0">
                          <a:effectLst/>
                        </a:rPr>
                        <a:t> </a:t>
                      </a:r>
                      <a:r>
                        <a:rPr lang="en-US" sz="2400" u="none" strike="noStrike" dirty="0" err="1">
                          <a:effectLst/>
                        </a:rPr>
                        <a:t>cấp</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rPr>
                        <a:t>6,8</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effectLst/>
                        </a:rPr>
                        <a:t>9,5</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ctr" latinLnBrk="0" hangingPunct="1"/>
                      <a:r>
                        <a:rPr lang="en-US" sz="2400" u="none" strike="noStrike" kern="1200" dirty="0" smtClean="0">
                          <a:solidFill>
                            <a:schemeClr val="bg1"/>
                          </a:solidFill>
                          <a:effectLst/>
                          <a:latin typeface="+mn-lt"/>
                          <a:ea typeface="+mn-ea"/>
                          <a:cs typeface="+mn-cs"/>
                        </a:rPr>
                        <a:t>3,6</a:t>
                      </a:r>
                      <a:endParaRPr lang="en-US" sz="2400" u="none" strike="noStrike" kern="1200" dirty="0">
                        <a:solidFill>
                          <a:schemeClr val="bg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en-US" sz="2400" u="none" strike="noStrike" dirty="0">
                          <a:solidFill>
                            <a:schemeClr val="bg1"/>
                          </a:solidFill>
                          <a:effectLst/>
                        </a:rPr>
                        <a:t>4,6</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indent="203200" algn="ctr" defTabSz="914400" rtl="0" eaLnBrk="1" latinLnBrk="0" hangingPunct="1">
                        <a:lnSpc>
                          <a:spcPct val="127000"/>
                        </a:lnSpc>
                        <a:spcAft>
                          <a:spcPts val="0"/>
                        </a:spcAft>
                      </a:pPr>
                      <a:r>
                        <a:rPr lang="en-US" sz="2400" kern="1200" dirty="0" smtClean="0">
                          <a:solidFill>
                            <a:srgbClr val="C00000"/>
                          </a:solidFill>
                          <a:effectLst/>
                          <a:latin typeface="+mn-lt"/>
                          <a:ea typeface="+mn-ea"/>
                          <a:cs typeface="+mn-cs"/>
                        </a:rPr>
                        <a:t>8,75</a:t>
                      </a:r>
                      <a:endParaRPr lang="en-US" sz="2400" kern="1200" dirty="0">
                        <a:solidFill>
                          <a:srgbClr val="C00000"/>
                        </a:solidFill>
                        <a:effectLst/>
                        <a:latin typeface="+mn-lt"/>
                        <a:ea typeface="+mn-ea"/>
                        <a:cs typeface="+mn-cs"/>
                      </a:endParaRPr>
                    </a:p>
                  </a:txBody>
                  <a:tcPr marL="5783" marR="578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 xmlns:a16="http://schemas.microsoft.com/office/drawing/2014/main" val="2349301288"/>
                  </a:ext>
                </a:extLst>
              </a:tr>
            </a:tbl>
          </a:graphicData>
        </a:graphic>
      </p:graphicFrame>
    </p:spTree>
    <p:extLst>
      <p:ext uri="{BB962C8B-B14F-4D97-AF65-F5344CB8AC3E}">
        <p14:creationId xmlns:p14="http://schemas.microsoft.com/office/powerpoint/2010/main" val="2145762423"/>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448" y="0"/>
            <a:ext cx="10134600" cy="5648325"/>
          </a:xfrm>
          <a:prstGeom prst="rect">
            <a:avLst/>
          </a:prstGeom>
        </p:spPr>
      </p:pic>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9916515" y="1972763"/>
            <a:ext cx="2127686" cy="3382408"/>
          </a:xfrm>
          <a:solidFill>
            <a:srgbClr val="DBF3FD"/>
          </a:solidFill>
        </p:spPr>
        <p:txBody>
          <a:bodyPr>
            <a:noAutofit/>
          </a:bodyPr>
          <a:lstStyle/>
          <a:p>
            <a:pPr>
              <a:lnSpc>
                <a:spcPct val="100000"/>
              </a:lnSpc>
            </a:pPr>
            <a:r>
              <a:rPr lang="en-US" sz="3200" dirty="0" smtClean="0">
                <a:solidFill>
                  <a:srgbClr val="84178F"/>
                </a:solidFill>
                <a:latin typeface="Times New Roman" panose="02020603050405020304" pitchFamily="18" charset="0"/>
                <a:cs typeface="Times New Roman" panose="02020603050405020304" pitchFamily="18" charset="0"/>
              </a:rPr>
              <a:t>X</a:t>
            </a:r>
            <a:r>
              <a:rPr lang="vi-VN" sz="3200" dirty="0" smtClean="0">
                <a:solidFill>
                  <a:srgbClr val="84178F"/>
                </a:solidFill>
                <a:latin typeface="Times New Roman" panose="02020603050405020304" pitchFamily="18" charset="0"/>
                <a:cs typeface="Times New Roman" panose="02020603050405020304" pitchFamily="18" charset="0"/>
              </a:rPr>
              <a:t>ác </a:t>
            </a:r>
            <a:r>
              <a:rPr lang="vi-VN" sz="3200" dirty="0">
                <a:solidFill>
                  <a:srgbClr val="84178F"/>
                </a:solidFill>
                <a:latin typeface="Times New Roman" panose="02020603050405020304" pitchFamily="18" charset="0"/>
                <a:cs typeface="Times New Roman" panose="02020603050405020304" pitchFamily="18" charset="0"/>
              </a:rPr>
              <a:t>định một số nước phát </a:t>
            </a:r>
            <a:r>
              <a:rPr lang="vi-VN" sz="3200" dirty="0" smtClean="0">
                <a:solidFill>
                  <a:srgbClr val="84178F"/>
                </a:solidFill>
                <a:latin typeface="Times New Roman" panose="02020603050405020304" pitchFamily="18" charset="0"/>
                <a:cs typeface="Times New Roman" panose="02020603050405020304" pitchFamily="18" charset="0"/>
              </a:rPr>
              <a:t>triển </a:t>
            </a:r>
            <a:r>
              <a:rPr lang="vi-VN" sz="3200" dirty="0">
                <a:solidFill>
                  <a:srgbClr val="84178F"/>
                </a:solidFill>
                <a:latin typeface="Times New Roman" panose="02020603050405020304" pitchFamily="18" charset="0"/>
                <a:cs typeface="Times New Roman" panose="02020603050405020304" pitchFamily="18" charset="0"/>
              </a:rPr>
              <a:t>và đang phát triển </a:t>
            </a:r>
            <a:r>
              <a:rPr lang="vi-VN" sz="3200" dirty="0" smtClean="0">
                <a:solidFill>
                  <a:srgbClr val="84178F"/>
                </a:solidFill>
                <a:latin typeface="Times New Roman" panose="02020603050405020304" pitchFamily="18" charset="0"/>
                <a:cs typeface="Times New Roman" panose="02020603050405020304" pitchFamily="18" charset="0"/>
              </a:rPr>
              <a:t>trên </a:t>
            </a:r>
            <a:r>
              <a:rPr lang="vi-VN" sz="3200" dirty="0">
                <a:solidFill>
                  <a:srgbClr val="84178F"/>
                </a:solidFill>
                <a:latin typeface="Times New Roman" panose="02020603050405020304" pitchFamily="18" charset="0"/>
                <a:cs typeface="Times New Roman" panose="02020603050405020304" pitchFamily="18" charset="0"/>
              </a:rPr>
              <a:t>bản </a:t>
            </a:r>
            <a:r>
              <a:rPr lang="vi-VN" sz="3200" dirty="0" smtClean="0">
                <a:solidFill>
                  <a:srgbClr val="84178F"/>
                </a:solidFill>
                <a:latin typeface="Times New Roman" panose="02020603050405020304" pitchFamily="18" charset="0"/>
                <a:cs typeface="Times New Roman" panose="02020603050405020304" pitchFamily="18" charset="0"/>
              </a:rPr>
              <a:t>đồ</a:t>
            </a:r>
            <a:r>
              <a:rPr lang="en-US" sz="3200" dirty="0" smtClean="0">
                <a:solidFill>
                  <a:srgbClr val="84178F"/>
                </a:solidFill>
                <a:latin typeface="Times New Roman" panose="02020603050405020304" pitchFamily="18" charset="0"/>
                <a:cs typeface="Times New Roman" panose="02020603050405020304" pitchFamily="18" charset="0"/>
              </a:rPr>
              <a:t>.</a:t>
            </a:r>
            <a:endParaRPr lang="en-US" sz="3200" dirty="0">
              <a:solidFill>
                <a:srgbClr val="84178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7895" y="5506808"/>
            <a:ext cx="1529258" cy="119955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741" y="124151"/>
            <a:ext cx="1848612" cy="1848612"/>
          </a:xfrm>
          <a:prstGeom prst="rect">
            <a:avLst/>
          </a:prstGeom>
        </p:spPr>
      </p:pic>
      <p:pic>
        <p:nvPicPr>
          <p:cNvPr id="6" name="Picture 5"/>
          <p:cNvPicPr>
            <a:picLocks noChangeAspect="1"/>
          </p:cNvPicPr>
          <p:nvPr/>
        </p:nvPicPr>
        <p:blipFill>
          <a:blip r:embed="rId5"/>
          <a:stretch>
            <a:fillRect/>
          </a:stretch>
        </p:blipFill>
        <p:spPr>
          <a:xfrm>
            <a:off x="1702513" y="4316183"/>
            <a:ext cx="6943725" cy="2381250"/>
          </a:xfrm>
          <a:prstGeom prst="rect">
            <a:avLst/>
          </a:prstGeom>
        </p:spPr>
      </p:pic>
    </p:spTree>
    <p:extLst>
      <p:ext uri="{BB962C8B-B14F-4D97-AF65-F5344CB8AC3E}">
        <p14:creationId xmlns:p14="http://schemas.microsoft.com/office/powerpoint/2010/main" val="400926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1" y="196364"/>
            <a:ext cx="6096000" cy="6959339"/>
          </a:xfrm>
          <a:prstGeom prst="rect">
            <a:avLst/>
          </a:prstGeom>
        </p:spPr>
      </p:pic>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5375" y="1"/>
            <a:ext cx="5257800" cy="783964"/>
          </a:xfrm>
        </p:spPr>
        <p:txBody>
          <a:bodyPr>
            <a:normAutofit/>
          </a:bodyPr>
          <a:lstStyle/>
          <a:p>
            <a:r>
              <a:rPr lang="en-US" sz="4400" dirty="0" smtClean="0">
                <a:solidFill>
                  <a:srgbClr val="C00000"/>
                </a:solidFill>
              </a:rPr>
              <a:t>EM HÃY NHỚ</a:t>
            </a:r>
            <a:endParaRPr lang="en-US" sz="4400" dirty="0">
              <a:solidFill>
                <a:srgbClr val="C00000"/>
              </a:solidFill>
            </a:endParaRPr>
          </a:p>
        </p:txBody>
      </p:sp>
      <p:sp>
        <p:nvSpPr>
          <p:cNvPr id="8" name="Rectangle 7"/>
          <p:cNvSpPr/>
          <p:nvPr/>
        </p:nvSpPr>
        <p:spPr>
          <a:xfrm>
            <a:off x="514350" y="820477"/>
            <a:ext cx="5067300" cy="4832092"/>
          </a:xfrm>
          <a:prstGeom prst="rect">
            <a:avLst/>
          </a:prstGeom>
        </p:spPr>
        <p:txBody>
          <a:bodyPr wrap="square">
            <a:spAutoFit/>
          </a:bodyPr>
          <a:lstStyle/>
          <a:p>
            <a:r>
              <a:rPr lang="vi-VN" sz="2800" b="1" dirty="0">
                <a:solidFill>
                  <a:srgbClr val="C00000"/>
                </a:solidFill>
              </a:rPr>
              <a:t>I. CÁC NHÓM NƯỚC</a:t>
            </a:r>
            <a:endParaRPr lang="en-US" sz="2800" dirty="0">
              <a:solidFill>
                <a:srgbClr val="C00000"/>
              </a:solidFill>
            </a:endParaRPr>
          </a:p>
          <a:p>
            <a:r>
              <a:rPr lang="vi-VN" sz="2800" dirty="0"/>
              <a:t>Dựa theo trình độ phát triển kinh tế, các nước trên thế giới được phân chia thành nước phát triển và nước đang phát triển.</a:t>
            </a:r>
            <a:endParaRPr lang="en-US" sz="2800" dirty="0"/>
          </a:p>
          <a:p>
            <a:r>
              <a:rPr lang="vi-VN" sz="2800" b="1" dirty="0">
                <a:solidFill>
                  <a:srgbClr val="C00000"/>
                </a:solidFill>
              </a:rPr>
              <a:t>1/ Một số chỉ tiêu đánh giá trình độ phát triển kinh tế</a:t>
            </a:r>
            <a:endParaRPr lang="en-US" sz="2800" dirty="0">
              <a:solidFill>
                <a:srgbClr val="C00000"/>
              </a:solidFill>
            </a:endParaRPr>
          </a:p>
          <a:p>
            <a:pPr marL="457200" lvl="0" indent="-457200">
              <a:buFont typeface="Arial" panose="020B0604020202020204" pitchFamily="34" charset="0"/>
              <a:buChar char="•"/>
            </a:pPr>
            <a:r>
              <a:rPr lang="vi-VN" sz="2800" i="1" dirty="0"/>
              <a:t>Thu nhập bình quân (GNI/người)</a:t>
            </a:r>
            <a:endParaRPr lang="en-US" sz="2800" dirty="0"/>
          </a:p>
          <a:p>
            <a:pPr marL="457200" lvl="0" indent="-457200">
              <a:buFont typeface="Arial" panose="020B0604020202020204" pitchFamily="34" charset="0"/>
              <a:buChar char="•"/>
            </a:pPr>
            <a:r>
              <a:rPr lang="vi-VN" sz="2800" i="1" dirty="0"/>
              <a:t>Cơ cấu  ngành kinh tế</a:t>
            </a:r>
            <a:endParaRPr lang="en-US" sz="2800" dirty="0"/>
          </a:p>
          <a:p>
            <a:pPr marL="457200" lvl="0" indent="-457200">
              <a:buFont typeface="Arial" panose="020B0604020202020204" pitchFamily="34" charset="0"/>
              <a:buChar char="•"/>
            </a:pPr>
            <a:r>
              <a:rPr lang="vi-VN" sz="2800" i="1" dirty="0"/>
              <a:t>Chỉ số phát triển con người (HDI)trên thế giới</a:t>
            </a:r>
            <a:endParaRPr lang="en-US" sz="2800" dirty="0"/>
          </a:p>
        </p:txBody>
      </p:sp>
      <p:sp>
        <p:nvSpPr>
          <p:cNvPr id="11" name="Rectangle 10"/>
          <p:cNvSpPr/>
          <p:nvPr/>
        </p:nvSpPr>
        <p:spPr>
          <a:xfrm>
            <a:off x="5750943" y="196364"/>
            <a:ext cx="6096000" cy="523220"/>
          </a:xfrm>
          <a:prstGeom prst="rect">
            <a:avLst/>
          </a:prstGeom>
        </p:spPr>
        <p:txBody>
          <a:bodyPr wrap="square">
            <a:spAutoFit/>
          </a:bodyPr>
          <a:lstStyle/>
          <a:p>
            <a:r>
              <a:rPr lang="vi-VN" sz="2800" b="1" dirty="0">
                <a:solidFill>
                  <a:srgbClr val="C00000"/>
                </a:solidFill>
              </a:rPr>
              <a:t>2/ Các nhóm nước trên thế giới. </a:t>
            </a:r>
            <a:endParaRPr lang="en-US" sz="2800" b="1" dirty="0" smtClean="0">
              <a:solidFill>
                <a:srgbClr val="C00000"/>
              </a:solidFill>
            </a:endParaRPr>
          </a:p>
        </p:txBody>
      </p:sp>
      <p:graphicFrame>
        <p:nvGraphicFramePr>
          <p:cNvPr id="3" name="Diagram 2"/>
          <p:cNvGraphicFramePr/>
          <p:nvPr>
            <p:extLst>
              <p:ext uri="{D42A27DB-BD31-4B8C-83A1-F6EECF244321}">
                <p14:modId xmlns:p14="http://schemas.microsoft.com/office/powerpoint/2010/main" val="2539999991"/>
              </p:ext>
            </p:extLst>
          </p:nvPr>
        </p:nvGraphicFramePr>
        <p:xfrm>
          <a:off x="5750943" y="820477"/>
          <a:ext cx="6096001" cy="5718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710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p:cNvSpPr>
            <a:spLocks noGrp="1"/>
          </p:cNvSpPr>
          <p:nvPr>
            <p:ph type="ctrTitle"/>
          </p:nvPr>
        </p:nvSpPr>
        <p:spPr>
          <a:xfrm>
            <a:off x="536244" y="-4019"/>
            <a:ext cx="10289056" cy="1431651"/>
          </a:xfrm>
        </p:spPr>
        <p:txBody>
          <a:bodyPr>
            <a:normAutofit/>
          </a:bodyPr>
          <a:lstStyle/>
          <a:p>
            <a:r>
              <a:rPr lang="en-US" sz="4000" dirty="0" smtClean="0">
                <a:solidFill>
                  <a:srgbClr val="C00000"/>
                </a:solidFill>
              </a:rPr>
              <a:t>II/ </a:t>
            </a:r>
            <a:r>
              <a:rPr lang="vi-VN" sz="4000" dirty="0" smtClean="0">
                <a:solidFill>
                  <a:srgbClr val="C00000"/>
                </a:solidFill>
              </a:rPr>
              <a:t>SỰ </a:t>
            </a:r>
            <a:r>
              <a:rPr lang="vi-VN" sz="4000" dirty="0">
                <a:solidFill>
                  <a:srgbClr val="C00000"/>
                </a:solidFill>
              </a:rPr>
              <a:t>KHÁC BIỆT VỀ KINH TẾ - XÃ HỘI CỦA CÁC NHÓM </a:t>
            </a:r>
            <a:r>
              <a:rPr lang="vi-VN" sz="4000" dirty="0" smtClean="0">
                <a:solidFill>
                  <a:srgbClr val="C00000"/>
                </a:solidFill>
              </a:rPr>
              <a:t>NƯỚC </a:t>
            </a:r>
            <a:endParaRPr lang="en-US" sz="4000" dirty="0">
              <a:solidFill>
                <a:srgbClr val="C00000"/>
              </a:solidFill>
            </a:endParaRPr>
          </a:p>
        </p:txBody>
      </p:sp>
      <p:sp>
        <p:nvSpPr>
          <p:cNvPr id="5" name="Subtitle 2"/>
          <p:cNvSpPr>
            <a:spLocks noGrp="1"/>
          </p:cNvSpPr>
          <p:nvPr>
            <p:ph type="subTitle" idx="1"/>
          </p:nvPr>
        </p:nvSpPr>
        <p:spPr>
          <a:xfrm>
            <a:off x="2580867" y="1842432"/>
            <a:ext cx="2592054" cy="1162050"/>
          </a:xfrm>
          <a:ln>
            <a:noFill/>
            <a:prstDash val="sysDot"/>
          </a:ln>
        </p:spPr>
        <p:txBody>
          <a:bodyPr anchor="ctr"/>
          <a:lstStyle/>
          <a:p>
            <a:r>
              <a:rPr lang="en-US" dirty="0" smtClean="0">
                <a:solidFill>
                  <a:schemeClr val="accent5">
                    <a:lumMod val="50000"/>
                  </a:schemeClr>
                </a:solidFill>
              </a:rPr>
              <a:t>HOẠT ĐỘNG</a:t>
            </a:r>
          </a:p>
          <a:p>
            <a:r>
              <a:rPr lang="en-US" dirty="0" smtClean="0">
                <a:solidFill>
                  <a:schemeClr val="accent5">
                    <a:lumMod val="50000"/>
                  </a:schemeClr>
                </a:solidFill>
              </a:rPr>
              <a:t>6-8 </a:t>
            </a:r>
            <a:r>
              <a:rPr lang="en-US" dirty="0" err="1" smtClean="0">
                <a:solidFill>
                  <a:schemeClr val="accent5">
                    <a:lumMod val="50000"/>
                  </a:schemeClr>
                </a:solidFill>
              </a:rPr>
              <a:t>Nhóm</a:t>
            </a:r>
            <a:endParaRPr lang="en-US" dirty="0" smtClean="0">
              <a:solidFill>
                <a:schemeClr val="accent5">
                  <a:lumMod val="50000"/>
                </a:schemeClr>
              </a:solidFill>
            </a:endParaRPr>
          </a:p>
        </p:txBody>
      </p:sp>
      <p:sp>
        <p:nvSpPr>
          <p:cNvPr id="6" name="Rectangle 5"/>
          <p:cNvSpPr/>
          <p:nvPr/>
        </p:nvSpPr>
        <p:spPr bwMode="auto">
          <a:xfrm>
            <a:off x="2563213" y="1800472"/>
            <a:ext cx="2627362"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15" name="Picture 14"/>
          <p:cNvPicPr>
            <a:picLocks noChangeAspect="1"/>
          </p:cNvPicPr>
          <p:nvPr/>
        </p:nvPicPr>
        <p:blipFill>
          <a:blip r:embed="rId4">
            <a:extLst/>
          </a:blip>
          <a:stretch>
            <a:fillRect/>
          </a:stretch>
        </p:blipFill>
        <p:spPr>
          <a:xfrm>
            <a:off x="505068" y="1894869"/>
            <a:ext cx="1929843" cy="979605"/>
          </a:xfrm>
          <a:prstGeom prst="rect">
            <a:avLst/>
          </a:prstGeom>
        </p:spPr>
      </p:pic>
      <p:sp>
        <p:nvSpPr>
          <p:cNvPr id="19" name="Rectangle 18"/>
          <p:cNvSpPr/>
          <p:nvPr/>
        </p:nvSpPr>
        <p:spPr>
          <a:xfrm>
            <a:off x="5318877" y="1795904"/>
            <a:ext cx="6698952" cy="830997"/>
          </a:xfrm>
          <a:prstGeom prst="rect">
            <a:avLst/>
          </a:prstGeom>
          <a:solidFill>
            <a:schemeClr val="accent5">
              <a:lumMod val="20000"/>
              <a:lumOff val="80000"/>
            </a:schemeClr>
          </a:solidFill>
        </p:spPr>
        <p:txBody>
          <a:bodyPr wrap="square">
            <a:spAutoFit/>
          </a:bodyPr>
          <a:lstStyle/>
          <a:p>
            <a:pPr algn="just"/>
            <a:r>
              <a:rPr lang="vi-VN" sz="2400" i="1" dirty="0">
                <a:solidFill>
                  <a:srgbClr val="FF0000"/>
                </a:solidFill>
                <a:ea typeface="Times New Roman" panose="02020603050405020304" pitchFamily="18" charset="0"/>
              </a:rPr>
              <a:t>Quan sát bảng 1.2 SGK, nhận xét về sự khác biệt về kinh tế của 2 nhóm </a:t>
            </a:r>
            <a:r>
              <a:rPr lang="vi-VN" sz="2400" i="1" dirty="0" smtClean="0">
                <a:solidFill>
                  <a:srgbClr val="FF0000"/>
                </a:solidFill>
                <a:ea typeface="Times New Roman" panose="02020603050405020304" pitchFamily="18" charset="0"/>
              </a:rPr>
              <a:t>nước</a:t>
            </a:r>
            <a:endParaRPr lang="vi-VN" sz="2400" i="1" dirty="0">
              <a:solidFill>
                <a:srgbClr val="FF0000"/>
              </a:solidFill>
              <a:ea typeface="Times New Roman" panose="02020603050405020304" pitchFamily="18" charset="0"/>
            </a:endParaRPr>
          </a:p>
        </p:txBody>
      </p:sp>
      <p:sp>
        <p:nvSpPr>
          <p:cNvPr id="21" name="Subtitle 2"/>
          <p:cNvSpPr txBox="1">
            <a:spLocks/>
          </p:cNvSpPr>
          <p:nvPr/>
        </p:nvSpPr>
        <p:spPr>
          <a:xfrm>
            <a:off x="2580867" y="3458015"/>
            <a:ext cx="2592054" cy="1162050"/>
          </a:xfrm>
          <a:prstGeom prst="rect">
            <a:avLst/>
          </a:prstGeom>
          <a:ln>
            <a:noFill/>
            <a:prstDash val="sysDot"/>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accent5">
                    <a:lumMod val="50000"/>
                  </a:schemeClr>
                </a:solidFill>
              </a:rPr>
              <a:t>HOÀN THÀNH</a:t>
            </a:r>
          </a:p>
          <a:p>
            <a:r>
              <a:rPr lang="en-US" dirty="0" err="1" smtClean="0">
                <a:solidFill>
                  <a:schemeClr val="accent5">
                    <a:lumMod val="50000"/>
                  </a:schemeClr>
                </a:solidFill>
              </a:rPr>
              <a:t>Phiếu</a:t>
            </a:r>
            <a:r>
              <a:rPr lang="en-US" dirty="0" smtClean="0">
                <a:solidFill>
                  <a:schemeClr val="accent5">
                    <a:lumMod val="50000"/>
                  </a:schemeClr>
                </a:solidFill>
              </a:rPr>
              <a:t> </a:t>
            </a:r>
            <a:r>
              <a:rPr lang="en-US" dirty="0" err="1" smtClean="0">
                <a:solidFill>
                  <a:schemeClr val="accent5">
                    <a:lumMod val="50000"/>
                  </a:schemeClr>
                </a:solidFill>
              </a:rPr>
              <a:t>học</a:t>
            </a:r>
            <a:r>
              <a:rPr lang="en-US" dirty="0" smtClean="0">
                <a:solidFill>
                  <a:schemeClr val="accent5">
                    <a:lumMod val="50000"/>
                  </a:schemeClr>
                </a:solidFill>
              </a:rPr>
              <a:t> </a:t>
            </a:r>
            <a:r>
              <a:rPr lang="en-US" dirty="0" err="1" smtClean="0">
                <a:solidFill>
                  <a:schemeClr val="accent5">
                    <a:lumMod val="50000"/>
                  </a:schemeClr>
                </a:solidFill>
              </a:rPr>
              <a:t>tập</a:t>
            </a:r>
            <a:endParaRPr lang="en-US" dirty="0" smtClean="0">
              <a:solidFill>
                <a:schemeClr val="accent5">
                  <a:lumMod val="50000"/>
                </a:schemeClr>
              </a:solidFill>
            </a:endParaRPr>
          </a:p>
        </p:txBody>
      </p:sp>
      <p:sp>
        <p:nvSpPr>
          <p:cNvPr id="22" name="Rectangle 21"/>
          <p:cNvSpPr/>
          <p:nvPr/>
        </p:nvSpPr>
        <p:spPr bwMode="auto">
          <a:xfrm>
            <a:off x="2563213" y="3416055"/>
            <a:ext cx="2627362"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23" name="Subtitle 2"/>
          <p:cNvSpPr txBox="1">
            <a:spLocks/>
          </p:cNvSpPr>
          <p:nvPr/>
        </p:nvSpPr>
        <p:spPr>
          <a:xfrm>
            <a:off x="2563213" y="5086819"/>
            <a:ext cx="2592054" cy="1162050"/>
          </a:xfrm>
          <a:prstGeom prst="rect">
            <a:avLst/>
          </a:prstGeom>
          <a:ln>
            <a:noFill/>
            <a:prstDash val="sysDot"/>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accent5">
                    <a:lumMod val="50000"/>
                  </a:schemeClr>
                </a:solidFill>
              </a:rPr>
              <a:t>THỜI GIAN</a:t>
            </a:r>
          </a:p>
          <a:p>
            <a:r>
              <a:rPr lang="en-US" dirty="0" smtClean="0">
                <a:solidFill>
                  <a:schemeClr val="accent5">
                    <a:lumMod val="50000"/>
                  </a:schemeClr>
                </a:solidFill>
              </a:rPr>
              <a:t>5 </a:t>
            </a:r>
            <a:r>
              <a:rPr lang="en-US" dirty="0" err="1" smtClean="0">
                <a:solidFill>
                  <a:schemeClr val="accent5">
                    <a:lumMod val="50000"/>
                  </a:schemeClr>
                </a:solidFill>
              </a:rPr>
              <a:t>phút</a:t>
            </a:r>
            <a:endParaRPr lang="en-US" dirty="0" smtClean="0">
              <a:solidFill>
                <a:schemeClr val="accent5">
                  <a:lumMod val="50000"/>
                </a:schemeClr>
              </a:solidFill>
            </a:endParaRPr>
          </a:p>
        </p:txBody>
      </p:sp>
      <p:sp>
        <p:nvSpPr>
          <p:cNvPr id="24" name="Rectangle 23"/>
          <p:cNvSpPr/>
          <p:nvPr/>
        </p:nvSpPr>
        <p:spPr bwMode="auto">
          <a:xfrm>
            <a:off x="2545559" y="5044859"/>
            <a:ext cx="2627362"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068" y="3289717"/>
            <a:ext cx="1613462" cy="1393444"/>
          </a:xfrm>
          <a:prstGeom prst="rect">
            <a:avLst/>
          </a:prstGeom>
        </p:spPr>
      </p:pic>
      <p:pic>
        <p:nvPicPr>
          <p:cNvPr id="26" name="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3429" y="5042669"/>
            <a:ext cx="2081048" cy="1170590"/>
          </a:xfrm>
          <a:prstGeom prst="rect">
            <a:avLst/>
          </a:prstGeom>
        </p:spPr>
      </p:pic>
      <p:graphicFrame>
        <p:nvGraphicFramePr>
          <p:cNvPr id="27" name="Diagram 26"/>
          <p:cNvGraphicFramePr/>
          <p:nvPr>
            <p:extLst>
              <p:ext uri="{D42A27DB-BD31-4B8C-83A1-F6EECF244321}">
                <p14:modId xmlns:p14="http://schemas.microsoft.com/office/powerpoint/2010/main" val="3492062648"/>
              </p:ext>
            </p:extLst>
          </p:nvPr>
        </p:nvGraphicFramePr>
        <p:xfrm>
          <a:off x="3997940" y="2874474"/>
          <a:ext cx="8882488" cy="38416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5391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15462" y="192198"/>
            <a:ext cx="5891424" cy="879475"/>
          </a:xfrm>
        </p:spPr>
        <p:txBody>
          <a:bodyPr>
            <a:normAutofit/>
          </a:bodyPr>
          <a:lstStyle/>
          <a:p>
            <a:r>
              <a:rPr lang="en-US" sz="4800" dirty="0" smtClean="0">
                <a:solidFill>
                  <a:srgbClr val="C00000"/>
                </a:solidFill>
              </a:rPr>
              <a:t>PHT SỐ 1</a:t>
            </a:r>
            <a:endParaRPr lang="en-US" sz="4800" dirty="0">
              <a:solidFill>
                <a:srgbClr val="C00000"/>
              </a:solidFill>
            </a:endParaRPr>
          </a:p>
        </p:txBody>
      </p:sp>
      <p:sp>
        <p:nvSpPr>
          <p:cNvPr id="5" name="Title 1"/>
          <p:cNvSpPr txBox="1">
            <a:spLocks/>
          </p:cNvSpPr>
          <p:nvPr/>
        </p:nvSpPr>
        <p:spPr>
          <a:xfrm>
            <a:off x="6203730" y="192198"/>
            <a:ext cx="5683470" cy="8794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solidFill>
                  <a:srgbClr val="C00000"/>
                </a:solidFill>
              </a:rPr>
              <a:t>PHT SỐ 2</a:t>
            </a:r>
            <a:endParaRPr lang="en-US" sz="4800" dirty="0">
              <a:solidFill>
                <a:srgbClr val="C00000"/>
              </a:solidFill>
            </a:endParaRPr>
          </a:p>
        </p:txBody>
      </p:sp>
      <p:sp>
        <p:nvSpPr>
          <p:cNvPr id="6" name="Text Box 2"/>
          <p:cNvSpPr txBox="1">
            <a:spLocks noChangeArrowheads="1"/>
          </p:cNvSpPr>
          <p:nvPr/>
        </p:nvSpPr>
        <p:spPr bwMode="auto">
          <a:xfrm>
            <a:off x="215462" y="1021611"/>
            <a:ext cx="5780314" cy="583638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0"/>
              </a:spcAft>
            </a:pP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1.2 SGK,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Blip>
                <a:blip r:embed="rId4"/>
              </a:buBlip>
            </a:pP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Qui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0"/>
              </a:spcAft>
              <a:buFontTx/>
              <a:buChar char="-"/>
            </a:pP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Qui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tế</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Blip>
                <a:blip r:embed="rId4"/>
              </a:buBlip>
            </a:pP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504190">
              <a:lnSpc>
                <a:spcPct val="107000"/>
              </a:lnSpc>
              <a:spcAft>
                <a:spcPts val="0"/>
              </a:spcAft>
            </a:pP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504190">
              <a:lnSpc>
                <a:spcPct val="107000"/>
              </a:lnSpc>
              <a:spcAft>
                <a:spcPts val="0"/>
              </a:spcAft>
            </a:pP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Blip>
                <a:blip r:embed="rId4"/>
              </a:buBlip>
            </a:pP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504190">
              <a:lnSpc>
                <a:spcPct val="107000"/>
              </a:lnSpc>
              <a:spcAft>
                <a:spcPts val="0"/>
              </a:spcAft>
            </a:pP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504190">
              <a:lnSpc>
                <a:spcPct val="107000"/>
              </a:lnSpc>
              <a:spcAft>
                <a:spcPts val="0"/>
              </a:spcAft>
            </a:pP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2"/>
          <p:cNvSpPr txBox="1">
            <a:spLocks noChangeArrowheads="1"/>
          </p:cNvSpPr>
          <p:nvPr/>
        </p:nvSpPr>
        <p:spPr bwMode="auto">
          <a:xfrm>
            <a:off x="6203730" y="1021611"/>
            <a:ext cx="5891425" cy="583638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0"/>
              </a:spcAft>
            </a:pPr>
            <a:r>
              <a:rPr lang="vi-VN" sz="23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Quan sát bảng 1.3 SGK, nhận xét về sự khác biệt về kinh tế của 2 nhóm nước theo phiếu học tập sau:</a:t>
            </a:r>
          </a:p>
          <a:p>
            <a:pPr marL="342900" lvl="0" indent="-342900">
              <a:lnSpc>
                <a:spcPct val="107000"/>
              </a:lnSpc>
              <a:buBlip>
                <a:blip r:embed="rId4"/>
              </a:buBlip>
            </a:pPr>
            <a:r>
              <a:rPr lang="vi-VN" sz="23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Dân </a:t>
            </a:r>
            <a:r>
              <a:rPr lang="vi-VN" sz="23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 và đô thị hóa</a:t>
            </a:r>
            <a:r>
              <a:rPr lang="vi-VN"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a:p>
            <a:pPr lvl="0">
              <a:lnSpc>
                <a:spcPct val="107000"/>
              </a:lnSpc>
            </a:pP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vi-VN"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3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Tỉ lệ gia tăng dân số</a:t>
            </a:r>
            <a:r>
              <a:rPr lang="vi-VN"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3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Cơ cấu dân </a:t>
            </a:r>
            <a:r>
              <a:rPr lang="vi-VN"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lao</a:t>
            </a: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vi-VN"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fr-FR"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fr-FR"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buBlip>
                <a:blip r:embed="rId4"/>
              </a:buBlip>
            </a:pPr>
            <a:r>
              <a:rPr lang="en-US" sz="23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Đô</a:t>
            </a: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3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hóa</a:t>
            </a: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pPr>
            <a:r>
              <a:rPr lang="en-US" sz="23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Blip>
                <a:blip r:embed="rId4"/>
              </a:buBlip>
            </a:pP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dục</a:t>
            </a: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y </a:t>
            </a:r>
            <a:r>
              <a:rPr lang="en-US" sz="23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tế</a:t>
            </a: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lvl="0">
              <a:lnSpc>
                <a:spcPct val="107000"/>
              </a:lnSpc>
              <a:spcAft>
                <a:spcPts val="0"/>
              </a:spcAft>
            </a:pPr>
            <a:r>
              <a:rPr lang="en-US" sz="23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a:p>
            <a:pPr lvl="0">
              <a:lnSpc>
                <a:spcPct val="107000"/>
              </a:lnSpc>
              <a:spcAft>
                <a:spcPts val="0"/>
              </a:spcAft>
            </a:pP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3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63206" y="46640"/>
            <a:ext cx="2081048" cy="974971"/>
          </a:xfrm>
          <a:prstGeom prst="rect">
            <a:avLst/>
          </a:prstGeom>
        </p:spPr>
      </p:pic>
    </p:spTree>
    <p:extLst>
      <p:ext uri="{BB962C8B-B14F-4D97-AF65-F5344CB8AC3E}">
        <p14:creationId xmlns:p14="http://schemas.microsoft.com/office/powerpoint/2010/main" val="4093435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88181" y="411854"/>
            <a:ext cx="11613099" cy="4680408"/>
          </a:xfrm>
          <a:prstGeom prst="rect">
            <a:avLst/>
          </a:prstGeom>
        </p:spPr>
      </p:pic>
      <p:sp>
        <p:nvSpPr>
          <p:cNvPr id="9" name="Rectangle 8"/>
          <p:cNvSpPr/>
          <p:nvPr/>
        </p:nvSpPr>
        <p:spPr>
          <a:xfrm>
            <a:off x="288181" y="5414729"/>
            <a:ext cx="11445766" cy="1077218"/>
          </a:xfrm>
          <a:prstGeom prst="rect">
            <a:avLst/>
          </a:prstGeom>
        </p:spPr>
        <p:txBody>
          <a:bodyPr wrap="square">
            <a:spAutoFit/>
          </a:bodyPr>
          <a:lstStyle/>
          <a:p>
            <a:pPr algn="ctr"/>
            <a:r>
              <a:rPr lang="en-US" sz="3200" dirty="0" err="1" smtClean="0">
                <a:solidFill>
                  <a:srgbClr val="C00000"/>
                </a:solidFill>
              </a:rPr>
              <a:t>Các</a:t>
            </a:r>
            <a:r>
              <a:rPr lang="en-US" sz="3200" dirty="0" smtClean="0">
                <a:solidFill>
                  <a:srgbClr val="C00000"/>
                </a:solidFill>
              </a:rPr>
              <a:t> </a:t>
            </a:r>
            <a:r>
              <a:rPr lang="en-US" sz="3200" dirty="0" err="1" smtClean="0">
                <a:solidFill>
                  <a:srgbClr val="C00000"/>
                </a:solidFill>
              </a:rPr>
              <a:t>nước</a:t>
            </a:r>
            <a:r>
              <a:rPr lang="en-US" sz="3200" dirty="0" smtClean="0">
                <a:solidFill>
                  <a:srgbClr val="C00000"/>
                </a:solidFill>
              </a:rPr>
              <a:t> </a:t>
            </a:r>
            <a:r>
              <a:rPr lang="en-US" sz="3200" dirty="0" err="1" smtClean="0">
                <a:solidFill>
                  <a:srgbClr val="C00000"/>
                </a:solidFill>
              </a:rPr>
              <a:t>phát</a:t>
            </a:r>
            <a:r>
              <a:rPr lang="en-US" sz="3200" dirty="0" smtClean="0">
                <a:solidFill>
                  <a:srgbClr val="C00000"/>
                </a:solidFill>
              </a:rPr>
              <a:t> </a:t>
            </a:r>
            <a:r>
              <a:rPr lang="en-US" sz="3200" dirty="0" err="1" smtClean="0">
                <a:solidFill>
                  <a:srgbClr val="C00000"/>
                </a:solidFill>
              </a:rPr>
              <a:t>triển</a:t>
            </a:r>
            <a:r>
              <a:rPr lang="en-US" sz="3200" dirty="0" smtClean="0">
                <a:solidFill>
                  <a:srgbClr val="C00000"/>
                </a:solidFill>
              </a:rPr>
              <a:t> </a:t>
            </a:r>
            <a:r>
              <a:rPr lang="en-US" sz="3200" dirty="0" err="1" smtClean="0">
                <a:solidFill>
                  <a:srgbClr val="C00000"/>
                </a:solidFill>
              </a:rPr>
              <a:t>có</a:t>
            </a:r>
            <a:r>
              <a:rPr lang="en-US" sz="3200" dirty="0" smtClean="0">
                <a:solidFill>
                  <a:srgbClr val="C00000"/>
                </a:solidFill>
              </a:rPr>
              <a:t> </a:t>
            </a:r>
            <a:r>
              <a:rPr lang="en-US" sz="3200" dirty="0" err="1" smtClean="0">
                <a:solidFill>
                  <a:srgbClr val="C00000"/>
                </a:solidFill>
              </a:rPr>
              <a:t>tỉ</a:t>
            </a:r>
            <a:r>
              <a:rPr lang="en-US" sz="3200" dirty="0" smtClean="0">
                <a:solidFill>
                  <a:srgbClr val="C00000"/>
                </a:solidFill>
              </a:rPr>
              <a:t> </a:t>
            </a:r>
            <a:r>
              <a:rPr lang="en-US" sz="3200" dirty="0" err="1" smtClean="0">
                <a:solidFill>
                  <a:srgbClr val="C00000"/>
                </a:solidFill>
              </a:rPr>
              <a:t>trọng</a:t>
            </a:r>
            <a:r>
              <a:rPr lang="en-US" sz="3200" dirty="0" smtClean="0">
                <a:solidFill>
                  <a:srgbClr val="C00000"/>
                </a:solidFill>
              </a:rPr>
              <a:t> </a:t>
            </a:r>
            <a:r>
              <a:rPr lang="en-US" sz="3200" dirty="0" err="1" smtClean="0">
                <a:solidFill>
                  <a:srgbClr val="C00000"/>
                </a:solidFill>
              </a:rPr>
              <a:t>giá</a:t>
            </a:r>
            <a:r>
              <a:rPr lang="en-US" sz="3200" dirty="0" smtClean="0">
                <a:solidFill>
                  <a:srgbClr val="C00000"/>
                </a:solidFill>
              </a:rPr>
              <a:t> </a:t>
            </a:r>
            <a:r>
              <a:rPr lang="en-US" sz="3200" dirty="0" err="1" smtClean="0">
                <a:solidFill>
                  <a:srgbClr val="C00000"/>
                </a:solidFill>
              </a:rPr>
              <a:t>trị</a:t>
            </a:r>
            <a:r>
              <a:rPr lang="en-US" sz="3200" dirty="0" smtClean="0">
                <a:solidFill>
                  <a:srgbClr val="C00000"/>
                </a:solidFill>
              </a:rPr>
              <a:t> </a:t>
            </a:r>
            <a:r>
              <a:rPr lang="en-US" sz="3200" dirty="0" err="1" smtClean="0">
                <a:solidFill>
                  <a:srgbClr val="C00000"/>
                </a:solidFill>
              </a:rPr>
              <a:t>thương</a:t>
            </a:r>
            <a:r>
              <a:rPr lang="en-US" sz="3200" dirty="0" smtClean="0">
                <a:solidFill>
                  <a:srgbClr val="C00000"/>
                </a:solidFill>
              </a:rPr>
              <a:t> </a:t>
            </a:r>
            <a:r>
              <a:rPr lang="en-US" sz="3200" dirty="0" err="1" smtClean="0">
                <a:solidFill>
                  <a:srgbClr val="C00000"/>
                </a:solidFill>
              </a:rPr>
              <a:t>mại</a:t>
            </a:r>
            <a:r>
              <a:rPr lang="en-US" sz="3200" dirty="0" smtClean="0">
                <a:solidFill>
                  <a:srgbClr val="C00000"/>
                </a:solidFill>
              </a:rPr>
              <a:t> </a:t>
            </a:r>
            <a:r>
              <a:rPr lang="en-US" sz="3200" dirty="0" err="1" smtClean="0">
                <a:solidFill>
                  <a:srgbClr val="C00000"/>
                </a:solidFill>
              </a:rPr>
              <a:t>cao</a:t>
            </a:r>
            <a:endParaRPr lang="en-US" sz="3200" dirty="0" smtClean="0">
              <a:solidFill>
                <a:srgbClr val="C00000"/>
              </a:solidFill>
            </a:endParaRPr>
          </a:p>
          <a:p>
            <a:pPr algn="ctr"/>
            <a:r>
              <a:rPr lang="en-US" sz="3200" dirty="0" err="1">
                <a:solidFill>
                  <a:srgbClr val="C00000"/>
                </a:solidFill>
              </a:rPr>
              <a:t>t</a:t>
            </a:r>
            <a:r>
              <a:rPr lang="en-US" sz="3200" dirty="0" err="1" smtClean="0">
                <a:solidFill>
                  <a:srgbClr val="C00000"/>
                </a:solidFill>
              </a:rPr>
              <a:t>rong</a:t>
            </a:r>
            <a:r>
              <a:rPr lang="en-US" sz="3200" dirty="0" smtClean="0">
                <a:solidFill>
                  <a:srgbClr val="C00000"/>
                </a:solidFill>
              </a:rPr>
              <a:t> </a:t>
            </a:r>
            <a:r>
              <a:rPr lang="en-US" sz="3200" dirty="0" err="1" smtClean="0">
                <a:solidFill>
                  <a:srgbClr val="C00000"/>
                </a:solidFill>
              </a:rPr>
              <a:t>cơ</a:t>
            </a:r>
            <a:r>
              <a:rPr lang="en-US" sz="3200" dirty="0" smtClean="0">
                <a:solidFill>
                  <a:srgbClr val="C00000"/>
                </a:solidFill>
              </a:rPr>
              <a:t> </a:t>
            </a:r>
            <a:r>
              <a:rPr lang="en-US" sz="3200" dirty="0" err="1" smtClean="0">
                <a:solidFill>
                  <a:srgbClr val="C00000"/>
                </a:solidFill>
              </a:rPr>
              <a:t>cấu</a:t>
            </a:r>
            <a:r>
              <a:rPr lang="en-US" sz="3200" dirty="0" smtClean="0">
                <a:solidFill>
                  <a:srgbClr val="C00000"/>
                </a:solidFill>
              </a:rPr>
              <a:t> </a:t>
            </a:r>
            <a:r>
              <a:rPr lang="en-US" sz="3200" dirty="0" err="1" smtClean="0">
                <a:solidFill>
                  <a:srgbClr val="C00000"/>
                </a:solidFill>
              </a:rPr>
              <a:t>của</a:t>
            </a:r>
            <a:r>
              <a:rPr lang="en-US" sz="3200" dirty="0" smtClean="0">
                <a:solidFill>
                  <a:srgbClr val="C00000"/>
                </a:solidFill>
              </a:rPr>
              <a:t> </a:t>
            </a:r>
            <a:r>
              <a:rPr lang="en-US" sz="3200" dirty="0" err="1" smtClean="0">
                <a:solidFill>
                  <a:srgbClr val="C00000"/>
                </a:solidFill>
              </a:rPr>
              <a:t>thế</a:t>
            </a:r>
            <a:r>
              <a:rPr lang="en-US" sz="3200" dirty="0" smtClean="0">
                <a:solidFill>
                  <a:srgbClr val="C00000"/>
                </a:solidFill>
              </a:rPr>
              <a:t> </a:t>
            </a:r>
            <a:r>
              <a:rPr lang="en-US" sz="3200" dirty="0" err="1" smtClean="0">
                <a:solidFill>
                  <a:srgbClr val="C00000"/>
                </a:solidFill>
              </a:rPr>
              <a:t>giới</a:t>
            </a:r>
            <a:r>
              <a:rPr lang="en-US" sz="3200" dirty="0" smtClean="0">
                <a:solidFill>
                  <a:srgbClr val="C00000"/>
                </a:solidFill>
              </a:rPr>
              <a:t> </a:t>
            </a:r>
            <a:endParaRPr lang="en-US" sz="3200" dirty="0">
              <a:solidFill>
                <a:srgbClr val="C00000"/>
              </a:solidFill>
            </a:endParaRPr>
          </a:p>
        </p:txBody>
      </p:sp>
    </p:spTree>
    <p:extLst>
      <p:ext uri="{BB962C8B-B14F-4D97-AF65-F5344CB8AC3E}">
        <p14:creationId xmlns:p14="http://schemas.microsoft.com/office/powerpoint/2010/main" val="319830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30" y="365125"/>
            <a:ext cx="5254172" cy="1325563"/>
          </a:xfrm>
        </p:spPr>
        <p:txBody>
          <a:bodyPr>
            <a:noAutofit/>
          </a:bodyPr>
          <a:lstStyle/>
          <a:p>
            <a:r>
              <a:rPr lang="en-US" sz="2800" dirty="0" smtClean="0">
                <a:solidFill>
                  <a:srgbClr val="C00000"/>
                </a:solidFill>
              </a:rPr>
              <a:t>CÁC QUỐC GIA CÓ GDP CAO NHẤT THẾ GIỚI NĂM 2022</a:t>
            </a:r>
            <a:endParaRPr lang="en-US" sz="2800" dirty="0">
              <a:solidFill>
                <a:srgbClr val="C00000"/>
              </a:solidFill>
            </a:endParaRPr>
          </a:p>
        </p:txBody>
      </p:sp>
      <p:pic>
        <p:nvPicPr>
          <p:cNvPr id="4" name="Hình ảnh 11" descr="The $100 Trillion Global Economy in One Chart - Visual Capitalis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2891" y="0"/>
            <a:ext cx="5021848" cy="6858000"/>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2018473710"/>
              </p:ext>
            </p:extLst>
          </p:nvPr>
        </p:nvGraphicFramePr>
        <p:xfrm>
          <a:off x="333829" y="1690689"/>
          <a:ext cx="5254172" cy="4789183"/>
        </p:xfrm>
        <a:graphic>
          <a:graphicData uri="http://schemas.openxmlformats.org/drawingml/2006/table">
            <a:tbl>
              <a:tblPr>
                <a:tableStyleId>{08FB837D-C827-4EFA-A057-4D05807E0F7C}</a:tableStyleId>
              </a:tblPr>
              <a:tblGrid>
                <a:gridCol w="1045028">
                  <a:extLst>
                    <a:ext uri="{9D8B030D-6E8A-4147-A177-3AD203B41FA5}">
                      <a16:colId xmlns="" xmlns:a16="http://schemas.microsoft.com/office/drawing/2014/main" val="2477469357"/>
                    </a:ext>
                  </a:extLst>
                </a:gridCol>
                <a:gridCol w="2404916">
                  <a:extLst>
                    <a:ext uri="{9D8B030D-6E8A-4147-A177-3AD203B41FA5}">
                      <a16:colId xmlns="" xmlns:a16="http://schemas.microsoft.com/office/drawing/2014/main" val="1146329547"/>
                    </a:ext>
                  </a:extLst>
                </a:gridCol>
                <a:gridCol w="1804228">
                  <a:extLst>
                    <a:ext uri="{9D8B030D-6E8A-4147-A177-3AD203B41FA5}">
                      <a16:colId xmlns="" xmlns:a16="http://schemas.microsoft.com/office/drawing/2014/main" val="73458336"/>
                    </a:ext>
                  </a:extLst>
                </a:gridCol>
              </a:tblGrid>
              <a:tr h="647380">
                <a:tc>
                  <a:txBody>
                    <a:bodyPr/>
                    <a:lstStyle/>
                    <a:p>
                      <a:pPr algn="ctr" fontAlgn="ctr" latinLnBrk="0"/>
                      <a:r>
                        <a:rPr lang="en-US" sz="2000" dirty="0" err="1" smtClean="0">
                          <a:effectLst/>
                        </a:rPr>
                        <a:t>Thứ</a:t>
                      </a:r>
                      <a:r>
                        <a:rPr lang="en-US" sz="2000" baseline="0" dirty="0" smtClean="0">
                          <a:effectLst/>
                        </a:rPr>
                        <a:t> </a:t>
                      </a:r>
                      <a:r>
                        <a:rPr lang="en-US" sz="2000" baseline="0" dirty="0" err="1" smtClean="0">
                          <a:effectLst/>
                        </a:rPr>
                        <a:t>tự</a:t>
                      </a:r>
                      <a:endParaRPr lang="en-US" sz="2000" b="1" dirty="0">
                        <a:effectLst/>
                        <a:latin typeface="inherit"/>
                      </a:endParaRPr>
                    </a:p>
                  </a:txBody>
                  <a:tcPr marL="87027" marR="87027" marT="43513" marB="43513" anchor="ctr"/>
                </a:tc>
                <a:tc>
                  <a:txBody>
                    <a:bodyPr/>
                    <a:lstStyle/>
                    <a:p>
                      <a:pPr algn="ctr" fontAlgn="ctr" latinLnBrk="0"/>
                      <a:r>
                        <a:rPr lang="en-US" sz="2000" dirty="0" err="1" smtClean="0">
                          <a:effectLst/>
                        </a:rPr>
                        <a:t>Quốc</a:t>
                      </a:r>
                      <a:r>
                        <a:rPr lang="en-US" sz="2000" baseline="0" dirty="0" smtClean="0">
                          <a:effectLst/>
                        </a:rPr>
                        <a:t> </a:t>
                      </a:r>
                      <a:r>
                        <a:rPr lang="en-US" sz="2000" baseline="0" dirty="0" err="1" smtClean="0">
                          <a:effectLst/>
                        </a:rPr>
                        <a:t>gia</a:t>
                      </a:r>
                      <a:endParaRPr lang="en-US" sz="2000" b="1" dirty="0">
                        <a:effectLst/>
                        <a:latin typeface="inherit"/>
                      </a:endParaRPr>
                    </a:p>
                  </a:txBody>
                  <a:tcPr marL="87027" marR="87027" marT="43513" marB="43513" anchor="ctr"/>
                </a:tc>
                <a:tc>
                  <a:txBody>
                    <a:bodyPr/>
                    <a:lstStyle/>
                    <a:p>
                      <a:pPr algn="ctr" fontAlgn="ctr" latinLnBrk="0"/>
                      <a:r>
                        <a:rPr lang="en-US" sz="2000" dirty="0" smtClean="0">
                          <a:effectLst/>
                        </a:rPr>
                        <a:t>GDP (</a:t>
                      </a:r>
                      <a:r>
                        <a:rPr lang="en-US" sz="2000" dirty="0" err="1" smtClean="0">
                          <a:effectLst/>
                        </a:rPr>
                        <a:t>triệu</a:t>
                      </a:r>
                      <a:r>
                        <a:rPr lang="en-US" sz="2000" baseline="0" dirty="0" smtClean="0">
                          <a:effectLst/>
                        </a:rPr>
                        <a:t> USD)</a:t>
                      </a:r>
                      <a:endParaRPr lang="en-US" sz="2000" b="1" dirty="0">
                        <a:effectLst/>
                        <a:latin typeface="inherit"/>
                      </a:endParaRPr>
                    </a:p>
                  </a:txBody>
                  <a:tcPr marL="87027" marR="87027" marT="43513" marB="43513" anchor="ctr"/>
                </a:tc>
                <a:extLst>
                  <a:ext uri="{0D108BD9-81ED-4DB2-BD59-A6C34878D82A}">
                    <a16:rowId xmlns="" xmlns:a16="http://schemas.microsoft.com/office/drawing/2014/main" val="2962207394"/>
                  </a:ext>
                </a:extLst>
              </a:tr>
              <a:tr h="364127">
                <a:tc>
                  <a:txBody>
                    <a:bodyPr/>
                    <a:lstStyle/>
                    <a:p>
                      <a:pPr algn="ctr" fontAlgn="t" latinLnBrk="0"/>
                      <a:r>
                        <a:rPr lang="en-US" sz="2000" dirty="0">
                          <a:effectLst/>
                        </a:rPr>
                        <a:t>1</a:t>
                      </a:r>
                      <a:endParaRPr lang="en-US" sz="2000" b="0" dirty="0">
                        <a:effectLst/>
                        <a:latin typeface="inherit"/>
                      </a:endParaRPr>
                    </a:p>
                  </a:txBody>
                  <a:tcPr marL="87027" marR="87027" marT="43513" marB="43513"/>
                </a:tc>
                <a:tc>
                  <a:txBody>
                    <a:bodyPr/>
                    <a:lstStyle/>
                    <a:p>
                      <a:pPr algn="ctr" fontAlgn="t" latinLnBrk="0"/>
                      <a:r>
                        <a:rPr lang="en-US" sz="2000" dirty="0" err="1" smtClean="0">
                          <a:effectLst/>
                        </a:rPr>
                        <a:t>Hoa</a:t>
                      </a:r>
                      <a:r>
                        <a:rPr lang="en-US" sz="2000" dirty="0" smtClean="0">
                          <a:effectLst/>
                        </a:rPr>
                        <a:t> </a:t>
                      </a:r>
                      <a:r>
                        <a:rPr lang="en-US" sz="2000" dirty="0" err="1" smtClean="0">
                          <a:effectLst/>
                        </a:rPr>
                        <a:t>Kì</a:t>
                      </a:r>
                      <a:endParaRPr lang="en-US" sz="2000" b="0" dirty="0">
                        <a:effectLst/>
                        <a:latin typeface="inherit"/>
                      </a:endParaRPr>
                    </a:p>
                  </a:txBody>
                  <a:tcPr marL="87027" marR="87027" marT="43513" marB="43513"/>
                </a:tc>
                <a:tc>
                  <a:txBody>
                    <a:bodyPr/>
                    <a:lstStyle/>
                    <a:p>
                      <a:pPr algn="ctr" fontAlgn="t" latinLnBrk="0"/>
                      <a:r>
                        <a:rPr lang="en-US" sz="2000">
                          <a:effectLst/>
                        </a:rPr>
                        <a:t>25346805</a:t>
                      </a:r>
                      <a:endParaRPr lang="en-US" sz="2000" b="0">
                        <a:effectLst/>
                        <a:latin typeface="inherit"/>
                      </a:endParaRPr>
                    </a:p>
                  </a:txBody>
                  <a:tcPr marL="87027" marR="87027" marT="43513" marB="43513"/>
                </a:tc>
                <a:extLst>
                  <a:ext uri="{0D108BD9-81ED-4DB2-BD59-A6C34878D82A}">
                    <a16:rowId xmlns="" xmlns:a16="http://schemas.microsoft.com/office/drawing/2014/main" val="3507165644"/>
                  </a:ext>
                </a:extLst>
              </a:tr>
              <a:tr h="364127">
                <a:tc>
                  <a:txBody>
                    <a:bodyPr/>
                    <a:lstStyle/>
                    <a:p>
                      <a:pPr algn="ctr" fontAlgn="t" latinLnBrk="0"/>
                      <a:r>
                        <a:rPr lang="en-US" sz="2000" dirty="0">
                          <a:effectLst/>
                        </a:rPr>
                        <a:t>2</a:t>
                      </a:r>
                      <a:endParaRPr lang="en-US" sz="2000" b="0" dirty="0">
                        <a:effectLst/>
                        <a:latin typeface="inherit"/>
                      </a:endParaRPr>
                    </a:p>
                  </a:txBody>
                  <a:tcPr marL="87027" marR="87027" marT="43513" marB="43513"/>
                </a:tc>
                <a:tc>
                  <a:txBody>
                    <a:bodyPr/>
                    <a:lstStyle/>
                    <a:p>
                      <a:pPr algn="ctr" fontAlgn="t" latinLnBrk="0"/>
                      <a:r>
                        <a:rPr lang="en-US" sz="2000" dirty="0" err="1" smtClean="0">
                          <a:effectLst/>
                        </a:rPr>
                        <a:t>Trung</a:t>
                      </a:r>
                      <a:r>
                        <a:rPr lang="en-US" sz="2000" dirty="0" smtClean="0">
                          <a:effectLst/>
                        </a:rPr>
                        <a:t> </a:t>
                      </a:r>
                      <a:r>
                        <a:rPr lang="en-US" sz="2000" dirty="0" err="1" smtClean="0">
                          <a:effectLst/>
                        </a:rPr>
                        <a:t>Quốc</a:t>
                      </a:r>
                      <a:endParaRPr lang="en-US" sz="2000" b="0" dirty="0">
                        <a:effectLst/>
                        <a:latin typeface="inherit"/>
                      </a:endParaRPr>
                    </a:p>
                  </a:txBody>
                  <a:tcPr marL="87027" marR="87027" marT="43513" marB="43513"/>
                </a:tc>
                <a:tc>
                  <a:txBody>
                    <a:bodyPr/>
                    <a:lstStyle/>
                    <a:p>
                      <a:pPr algn="ctr" fontAlgn="t" latinLnBrk="0"/>
                      <a:r>
                        <a:rPr lang="en-US" sz="2000">
                          <a:effectLst/>
                        </a:rPr>
                        <a:t>19911593</a:t>
                      </a:r>
                      <a:endParaRPr lang="en-US" sz="2000" b="0">
                        <a:effectLst/>
                        <a:latin typeface="inherit"/>
                      </a:endParaRPr>
                    </a:p>
                  </a:txBody>
                  <a:tcPr marL="87027" marR="87027" marT="43513" marB="43513"/>
                </a:tc>
                <a:extLst>
                  <a:ext uri="{0D108BD9-81ED-4DB2-BD59-A6C34878D82A}">
                    <a16:rowId xmlns="" xmlns:a16="http://schemas.microsoft.com/office/drawing/2014/main" val="1883195293"/>
                  </a:ext>
                </a:extLst>
              </a:tr>
              <a:tr h="364127">
                <a:tc>
                  <a:txBody>
                    <a:bodyPr/>
                    <a:lstStyle/>
                    <a:p>
                      <a:pPr algn="ctr" fontAlgn="t" latinLnBrk="0"/>
                      <a:r>
                        <a:rPr lang="en-US" sz="2000" dirty="0">
                          <a:effectLst/>
                        </a:rPr>
                        <a:t>3</a:t>
                      </a:r>
                      <a:endParaRPr lang="en-US" sz="2000" b="0" dirty="0">
                        <a:effectLst/>
                        <a:latin typeface="inherit"/>
                      </a:endParaRPr>
                    </a:p>
                  </a:txBody>
                  <a:tcPr marL="87027" marR="87027" marT="43513" marB="43513"/>
                </a:tc>
                <a:tc>
                  <a:txBody>
                    <a:bodyPr/>
                    <a:lstStyle/>
                    <a:p>
                      <a:pPr algn="ctr" fontAlgn="t" latinLnBrk="0"/>
                      <a:r>
                        <a:rPr lang="en-US" sz="2000" dirty="0" err="1" smtClean="0">
                          <a:effectLst/>
                        </a:rPr>
                        <a:t>Nhật</a:t>
                      </a:r>
                      <a:r>
                        <a:rPr lang="en-US" sz="2000" baseline="0" dirty="0" smtClean="0">
                          <a:effectLst/>
                        </a:rPr>
                        <a:t> </a:t>
                      </a:r>
                      <a:r>
                        <a:rPr lang="en-US" sz="2000" baseline="0" dirty="0" err="1" smtClean="0">
                          <a:effectLst/>
                        </a:rPr>
                        <a:t>Bản</a:t>
                      </a:r>
                      <a:endParaRPr lang="en-US" sz="2000" b="0" dirty="0">
                        <a:effectLst/>
                        <a:latin typeface="inherit"/>
                      </a:endParaRPr>
                    </a:p>
                  </a:txBody>
                  <a:tcPr marL="87027" marR="87027" marT="43513" marB="43513"/>
                </a:tc>
                <a:tc>
                  <a:txBody>
                    <a:bodyPr/>
                    <a:lstStyle/>
                    <a:p>
                      <a:pPr algn="ctr" fontAlgn="t" latinLnBrk="0"/>
                      <a:r>
                        <a:rPr lang="en-US" sz="2000">
                          <a:effectLst/>
                        </a:rPr>
                        <a:t>4912147</a:t>
                      </a:r>
                      <a:endParaRPr lang="en-US" sz="2000" b="0">
                        <a:effectLst/>
                        <a:latin typeface="inherit"/>
                      </a:endParaRPr>
                    </a:p>
                  </a:txBody>
                  <a:tcPr marL="87027" marR="87027" marT="43513" marB="43513"/>
                </a:tc>
                <a:extLst>
                  <a:ext uri="{0D108BD9-81ED-4DB2-BD59-A6C34878D82A}">
                    <a16:rowId xmlns="" xmlns:a16="http://schemas.microsoft.com/office/drawing/2014/main" val="1411179762"/>
                  </a:ext>
                </a:extLst>
              </a:tr>
              <a:tr h="364127">
                <a:tc>
                  <a:txBody>
                    <a:bodyPr/>
                    <a:lstStyle/>
                    <a:p>
                      <a:pPr algn="ctr" fontAlgn="t" latinLnBrk="0"/>
                      <a:r>
                        <a:rPr lang="en-US" sz="2000" dirty="0">
                          <a:effectLst/>
                        </a:rPr>
                        <a:t>4</a:t>
                      </a:r>
                      <a:endParaRPr lang="en-US" sz="2000" b="0" dirty="0">
                        <a:effectLst/>
                        <a:latin typeface="inherit"/>
                      </a:endParaRPr>
                    </a:p>
                  </a:txBody>
                  <a:tcPr marL="87027" marR="87027" marT="43513" marB="43513"/>
                </a:tc>
                <a:tc>
                  <a:txBody>
                    <a:bodyPr/>
                    <a:lstStyle/>
                    <a:p>
                      <a:pPr algn="ctr" fontAlgn="t" latinLnBrk="0"/>
                      <a:r>
                        <a:rPr lang="en-US" sz="2000" b="0" dirty="0" err="1" smtClean="0">
                          <a:effectLst/>
                          <a:latin typeface="+mn-lt"/>
                        </a:rPr>
                        <a:t>Đức</a:t>
                      </a:r>
                      <a:endParaRPr lang="en-US" sz="2000" b="0" dirty="0">
                        <a:effectLst/>
                        <a:latin typeface="inherit"/>
                      </a:endParaRPr>
                    </a:p>
                  </a:txBody>
                  <a:tcPr marL="87027" marR="87027" marT="43513" marB="43513"/>
                </a:tc>
                <a:tc>
                  <a:txBody>
                    <a:bodyPr/>
                    <a:lstStyle/>
                    <a:p>
                      <a:pPr algn="ctr" fontAlgn="t" latinLnBrk="0"/>
                      <a:r>
                        <a:rPr lang="en-US" sz="2000" dirty="0">
                          <a:effectLst/>
                        </a:rPr>
                        <a:t>4256540</a:t>
                      </a:r>
                      <a:endParaRPr lang="en-US" sz="2000" b="0" dirty="0">
                        <a:effectLst/>
                        <a:latin typeface="inherit"/>
                      </a:endParaRPr>
                    </a:p>
                  </a:txBody>
                  <a:tcPr marL="87027" marR="87027" marT="43513" marB="43513"/>
                </a:tc>
                <a:extLst>
                  <a:ext uri="{0D108BD9-81ED-4DB2-BD59-A6C34878D82A}">
                    <a16:rowId xmlns="" xmlns:a16="http://schemas.microsoft.com/office/drawing/2014/main" val="3027648195"/>
                  </a:ext>
                </a:extLst>
              </a:tr>
              <a:tr h="364127">
                <a:tc>
                  <a:txBody>
                    <a:bodyPr/>
                    <a:lstStyle/>
                    <a:p>
                      <a:pPr algn="ctr" fontAlgn="t" latinLnBrk="0"/>
                      <a:r>
                        <a:rPr lang="en-US" sz="2000" dirty="0">
                          <a:effectLst/>
                        </a:rPr>
                        <a:t>5</a:t>
                      </a:r>
                      <a:endParaRPr lang="en-US" sz="2000" b="0" dirty="0">
                        <a:effectLst/>
                        <a:latin typeface="inherit"/>
                      </a:endParaRPr>
                    </a:p>
                  </a:txBody>
                  <a:tcPr marL="87027" marR="87027" marT="43513" marB="43513"/>
                </a:tc>
                <a:tc>
                  <a:txBody>
                    <a:bodyPr/>
                    <a:lstStyle/>
                    <a:p>
                      <a:pPr algn="ctr" fontAlgn="t" latinLnBrk="0"/>
                      <a:r>
                        <a:rPr lang="en-US" sz="2000" b="0" dirty="0" err="1" smtClean="0">
                          <a:effectLst/>
                          <a:latin typeface="+mn-lt"/>
                        </a:rPr>
                        <a:t>Ấn</a:t>
                      </a:r>
                      <a:r>
                        <a:rPr lang="en-US" sz="2000" b="0" baseline="0" dirty="0" smtClean="0">
                          <a:effectLst/>
                          <a:latin typeface="+mn-lt"/>
                        </a:rPr>
                        <a:t> </a:t>
                      </a:r>
                      <a:r>
                        <a:rPr lang="en-US" sz="2000" b="0" baseline="0" dirty="0" err="1" smtClean="0">
                          <a:effectLst/>
                          <a:latin typeface="+mn-lt"/>
                        </a:rPr>
                        <a:t>Độ</a:t>
                      </a:r>
                      <a:endParaRPr lang="en-US" sz="2000" b="0" dirty="0">
                        <a:effectLst/>
                        <a:latin typeface="inherit"/>
                      </a:endParaRPr>
                    </a:p>
                  </a:txBody>
                  <a:tcPr marL="87027" marR="87027" marT="43513" marB="43513"/>
                </a:tc>
                <a:tc>
                  <a:txBody>
                    <a:bodyPr/>
                    <a:lstStyle/>
                    <a:p>
                      <a:pPr algn="ctr" fontAlgn="t" latinLnBrk="0"/>
                      <a:r>
                        <a:rPr lang="en-US" sz="2000">
                          <a:effectLst/>
                        </a:rPr>
                        <a:t>3534743</a:t>
                      </a:r>
                      <a:endParaRPr lang="en-US" sz="2000" b="0">
                        <a:effectLst/>
                        <a:latin typeface="inherit"/>
                      </a:endParaRPr>
                    </a:p>
                  </a:txBody>
                  <a:tcPr marL="87027" marR="87027" marT="43513" marB="43513"/>
                </a:tc>
                <a:extLst>
                  <a:ext uri="{0D108BD9-81ED-4DB2-BD59-A6C34878D82A}">
                    <a16:rowId xmlns="" xmlns:a16="http://schemas.microsoft.com/office/drawing/2014/main" val="142549670"/>
                  </a:ext>
                </a:extLst>
              </a:tr>
              <a:tr h="566123">
                <a:tc>
                  <a:txBody>
                    <a:bodyPr/>
                    <a:lstStyle/>
                    <a:p>
                      <a:pPr algn="ctr" fontAlgn="t" latinLnBrk="0"/>
                      <a:r>
                        <a:rPr lang="en-US" sz="2000" dirty="0">
                          <a:effectLst/>
                        </a:rPr>
                        <a:t>6</a:t>
                      </a:r>
                      <a:endParaRPr lang="en-US" sz="2000" b="0" dirty="0">
                        <a:effectLst/>
                        <a:latin typeface="inherit"/>
                      </a:endParaRPr>
                    </a:p>
                  </a:txBody>
                  <a:tcPr marL="87027" marR="87027" marT="43513" marB="43513"/>
                </a:tc>
                <a:tc>
                  <a:txBody>
                    <a:bodyPr/>
                    <a:lstStyle/>
                    <a:p>
                      <a:pPr algn="ctr" fontAlgn="t" latinLnBrk="0"/>
                      <a:r>
                        <a:rPr lang="en-US" sz="2000" dirty="0" err="1" smtClean="0">
                          <a:effectLst/>
                        </a:rPr>
                        <a:t>Anh</a:t>
                      </a:r>
                      <a:endParaRPr lang="en-US" sz="2000" b="0" dirty="0">
                        <a:effectLst/>
                        <a:latin typeface="inherit"/>
                      </a:endParaRPr>
                    </a:p>
                  </a:txBody>
                  <a:tcPr marL="87027" marR="87027" marT="43513" marB="43513"/>
                </a:tc>
                <a:tc>
                  <a:txBody>
                    <a:bodyPr/>
                    <a:lstStyle/>
                    <a:p>
                      <a:pPr algn="ctr" fontAlgn="t" latinLnBrk="0"/>
                      <a:r>
                        <a:rPr lang="en-US" sz="2000" dirty="0">
                          <a:effectLst/>
                        </a:rPr>
                        <a:t>3376003</a:t>
                      </a:r>
                      <a:endParaRPr lang="en-US" sz="2000" b="0" dirty="0">
                        <a:effectLst/>
                        <a:latin typeface="inherit"/>
                      </a:endParaRPr>
                    </a:p>
                  </a:txBody>
                  <a:tcPr marL="87027" marR="87027" marT="43513" marB="43513"/>
                </a:tc>
                <a:extLst>
                  <a:ext uri="{0D108BD9-81ED-4DB2-BD59-A6C34878D82A}">
                    <a16:rowId xmlns="" xmlns:a16="http://schemas.microsoft.com/office/drawing/2014/main" val="1577264374"/>
                  </a:ext>
                </a:extLst>
              </a:tr>
              <a:tr h="364127">
                <a:tc>
                  <a:txBody>
                    <a:bodyPr/>
                    <a:lstStyle/>
                    <a:p>
                      <a:pPr algn="ctr" fontAlgn="t" latinLnBrk="0"/>
                      <a:r>
                        <a:rPr lang="en-US" sz="2000" dirty="0">
                          <a:effectLst/>
                        </a:rPr>
                        <a:t>7</a:t>
                      </a:r>
                      <a:endParaRPr lang="en-US" sz="2000" b="0" dirty="0">
                        <a:effectLst/>
                        <a:latin typeface="inherit"/>
                      </a:endParaRPr>
                    </a:p>
                  </a:txBody>
                  <a:tcPr marL="87027" marR="87027" marT="43513" marB="43513"/>
                </a:tc>
                <a:tc>
                  <a:txBody>
                    <a:bodyPr/>
                    <a:lstStyle/>
                    <a:p>
                      <a:pPr algn="ctr" fontAlgn="t" latinLnBrk="0"/>
                      <a:r>
                        <a:rPr lang="en-US" sz="2000" dirty="0" err="1" smtClean="0">
                          <a:effectLst/>
                        </a:rPr>
                        <a:t>Pháp</a:t>
                      </a:r>
                      <a:endParaRPr lang="en-US" sz="2000" b="0" dirty="0">
                        <a:effectLst/>
                        <a:latin typeface="inherit"/>
                      </a:endParaRPr>
                    </a:p>
                  </a:txBody>
                  <a:tcPr marL="87027" marR="87027" marT="43513" marB="43513"/>
                </a:tc>
                <a:tc>
                  <a:txBody>
                    <a:bodyPr/>
                    <a:lstStyle/>
                    <a:p>
                      <a:pPr algn="ctr" fontAlgn="t" latinLnBrk="0"/>
                      <a:r>
                        <a:rPr lang="en-US" sz="2000" dirty="0">
                          <a:effectLst/>
                        </a:rPr>
                        <a:t>2936702</a:t>
                      </a:r>
                      <a:endParaRPr lang="en-US" sz="2000" b="0" dirty="0">
                        <a:effectLst/>
                        <a:latin typeface="inherit"/>
                      </a:endParaRPr>
                    </a:p>
                  </a:txBody>
                  <a:tcPr marL="87027" marR="87027" marT="43513" marB="43513"/>
                </a:tc>
                <a:extLst>
                  <a:ext uri="{0D108BD9-81ED-4DB2-BD59-A6C34878D82A}">
                    <a16:rowId xmlns="" xmlns:a16="http://schemas.microsoft.com/office/drawing/2014/main" val="10999405"/>
                  </a:ext>
                </a:extLst>
              </a:tr>
              <a:tr h="364127">
                <a:tc>
                  <a:txBody>
                    <a:bodyPr/>
                    <a:lstStyle/>
                    <a:p>
                      <a:pPr algn="ctr" fontAlgn="t" latinLnBrk="0"/>
                      <a:r>
                        <a:rPr lang="en-US" sz="2000" dirty="0">
                          <a:effectLst/>
                        </a:rPr>
                        <a:t>8</a:t>
                      </a:r>
                      <a:endParaRPr lang="en-US" sz="2000" b="0" dirty="0">
                        <a:effectLst/>
                        <a:latin typeface="inherit"/>
                      </a:endParaRPr>
                    </a:p>
                  </a:txBody>
                  <a:tcPr marL="87027" marR="87027" marT="43513" marB="43513"/>
                </a:tc>
                <a:tc>
                  <a:txBody>
                    <a:bodyPr/>
                    <a:lstStyle/>
                    <a:p>
                      <a:pPr algn="ctr" fontAlgn="t" latinLnBrk="0"/>
                      <a:r>
                        <a:rPr lang="en-US" sz="2000" dirty="0">
                          <a:effectLst/>
                        </a:rPr>
                        <a:t>Canada</a:t>
                      </a:r>
                      <a:endParaRPr lang="en-US" sz="2000" b="0" dirty="0">
                        <a:effectLst/>
                        <a:latin typeface="inherit"/>
                      </a:endParaRPr>
                    </a:p>
                  </a:txBody>
                  <a:tcPr marL="87027" marR="87027" marT="43513" marB="43513"/>
                </a:tc>
                <a:tc>
                  <a:txBody>
                    <a:bodyPr/>
                    <a:lstStyle/>
                    <a:p>
                      <a:pPr algn="ctr" fontAlgn="t" latinLnBrk="0"/>
                      <a:r>
                        <a:rPr lang="en-US" sz="2000">
                          <a:effectLst/>
                        </a:rPr>
                        <a:t>2221218</a:t>
                      </a:r>
                      <a:endParaRPr lang="en-US" sz="2000" b="0">
                        <a:effectLst/>
                        <a:latin typeface="inherit"/>
                      </a:endParaRPr>
                    </a:p>
                  </a:txBody>
                  <a:tcPr marL="87027" marR="87027" marT="43513" marB="43513"/>
                </a:tc>
                <a:extLst>
                  <a:ext uri="{0D108BD9-81ED-4DB2-BD59-A6C34878D82A}">
                    <a16:rowId xmlns="" xmlns:a16="http://schemas.microsoft.com/office/drawing/2014/main" val="942934779"/>
                  </a:ext>
                </a:extLst>
              </a:tr>
              <a:tr h="364127">
                <a:tc>
                  <a:txBody>
                    <a:bodyPr/>
                    <a:lstStyle/>
                    <a:p>
                      <a:pPr algn="ctr" fontAlgn="t" latinLnBrk="0"/>
                      <a:r>
                        <a:rPr lang="en-US" sz="2000" dirty="0">
                          <a:effectLst/>
                        </a:rPr>
                        <a:t>9</a:t>
                      </a:r>
                      <a:endParaRPr lang="en-US" sz="2000" b="0" dirty="0">
                        <a:effectLst/>
                        <a:latin typeface="inherit"/>
                      </a:endParaRPr>
                    </a:p>
                  </a:txBody>
                  <a:tcPr marL="87027" marR="87027" marT="43513" marB="43513"/>
                </a:tc>
                <a:tc>
                  <a:txBody>
                    <a:bodyPr/>
                    <a:lstStyle/>
                    <a:p>
                      <a:pPr algn="ctr" fontAlgn="t" latinLnBrk="0"/>
                      <a:r>
                        <a:rPr lang="en-US" sz="2000" dirty="0">
                          <a:effectLst/>
                        </a:rPr>
                        <a:t>Italy</a:t>
                      </a:r>
                      <a:endParaRPr lang="en-US" sz="2000" b="0" dirty="0">
                        <a:effectLst/>
                        <a:latin typeface="inherit"/>
                      </a:endParaRPr>
                    </a:p>
                  </a:txBody>
                  <a:tcPr marL="87027" marR="87027" marT="43513" marB="43513"/>
                </a:tc>
                <a:tc>
                  <a:txBody>
                    <a:bodyPr/>
                    <a:lstStyle/>
                    <a:p>
                      <a:pPr algn="ctr" fontAlgn="t" latinLnBrk="0"/>
                      <a:r>
                        <a:rPr lang="en-US" sz="2000" dirty="0">
                          <a:effectLst/>
                        </a:rPr>
                        <a:t>2058330</a:t>
                      </a:r>
                      <a:endParaRPr lang="en-US" sz="2000" b="0" dirty="0">
                        <a:effectLst/>
                        <a:latin typeface="inherit"/>
                      </a:endParaRPr>
                    </a:p>
                  </a:txBody>
                  <a:tcPr marL="87027" marR="87027" marT="43513" marB="43513"/>
                </a:tc>
                <a:extLst>
                  <a:ext uri="{0D108BD9-81ED-4DB2-BD59-A6C34878D82A}">
                    <a16:rowId xmlns="" xmlns:a16="http://schemas.microsoft.com/office/drawing/2014/main" val="225046289"/>
                  </a:ext>
                </a:extLst>
              </a:tr>
              <a:tr h="364127">
                <a:tc>
                  <a:txBody>
                    <a:bodyPr/>
                    <a:lstStyle/>
                    <a:p>
                      <a:pPr algn="ctr" fontAlgn="t" latinLnBrk="0"/>
                      <a:r>
                        <a:rPr lang="en-US" sz="2000" dirty="0">
                          <a:effectLst/>
                        </a:rPr>
                        <a:t>10</a:t>
                      </a:r>
                      <a:endParaRPr lang="en-US" sz="2000" b="0" dirty="0">
                        <a:effectLst/>
                        <a:latin typeface="inherit"/>
                      </a:endParaRPr>
                    </a:p>
                  </a:txBody>
                  <a:tcPr marL="87027" marR="87027" marT="43513" marB="43513"/>
                </a:tc>
                <a:tc>
                  <a:txBody>
                    <a:bodyPr/>
                    <a:lstStyle/>
                    <a:p>
                      <a:pPr algn="ctr" fontAlgn="t" latinLnBrk="0"/>
                      <a:r>
                        <a:rPr lang="en-US" sz="2000" dirty="0">
                          <a:effectLst/>
                        </a:rPr>
                        <a:t>Brazil</a:t>
                      </a:r>
                      <a:endParaRPr lang="en-US" sz="2000" b="0" dirty="0">
                        <a:effectLst/>
                        <a:latin typeface="inherit"/>
                      </a:endParaRPr>
                    </a:p>
                  </a:txBody>
                  <a:tcPr marL="87027" marR="87027" marT="43513" marB="43513"/>
                </a:tc>
                <a:tc>
                  <a:txBody>
                    <a:bodyPr/>
                    <a:lstStyle/>
                    <a:p>
                      <a:pPr algn="ctr" fontAlgn="t" latinLnBrk="0"/>
                      <a:r>
                        <a:rPr lang="en-US" sz="2000" dirty="0">
                          <a:effectLst/>
                        </a:rPr>
                        <a:t>1833274</a:t>
                      </a:r>
                      <a:endParaRPr lang="en-US" sz="2000" b="0" dirty="0">
                        <a:effectLst/>
                        <a:latin typeface="inherit"/>
                      </a:endParaRPr>
                    </a:p>
                  </a:txBody>
                  <a:tcPr marL="87027" marR="87027" marT="43513" marB="43513"/>
                </a:tc>
                <a:extLst>
                  <a:ext uri="{0D108BD9-81ED-4DB2-BD59-A6C34878D82A}">
                    <a16:rowId xmlns="" xmlns:a16="http://schemas.microsoft.com/office/drawing/2014/main" val="2149568902"/>
                  </a:ext>
                </a:extLst>
              </a:tr>
            </a:tbl>
          </a:graphicData>
        </a:graphic>
      </p:graphicFrame>
      <p:sp>
        <p:nvSpPr>
          <p:cNvPr id="6" name="Rectangle 5"/>
          <p:cNvSpPr/>
          <p:nvPr/>
        </p:nvSpPr>
        <p:spPr>
          <a:xfrm>
            <a:off x="275773" y="6479872"/>
            <a:ext cx="6096000" cy="307777"/>
          </a:xfrm>
          <a:prstGeom prst="rect">
            <a:avLst/>
          </a:prstGeom>
        </p:spPr>
        <p:txBody>
          <a:bodyPr>
            <a:spAutoFit/>
          </a:bodyPr>
          <a:lstStyle/>
          <a:p>
            <a:r>
              <a:rPr lang="en-US" sz="1400" dirty="0" err="1" smtClean="0"/>
              <a:t>Nguồn</a:t>
            </a:r>
            <a:r>
              <a:rPr lang="en-US" sz="1400" dirty="0" smtClean="0"/>
              <a:t>: https</a:t>
            </a:r>
            <a:r>
              <a:rPr lang="en-US" sz="1400" dirty="0"/>
              <a:t>://ceoworld.biz/2022/09/05/the-worlds-largest-economies-2022/</a:t>
            </a:r>
          </a:p>
        </p:txBody>
      </p:sp>
      <p:sp>
        <p:nvSpPr>
          <p:cNvPr id="7" name="Rectangle 6"/>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420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773" y="175940"/>
            <a:ext cx="11647964" cy="659634"/>
          </a:xfrm>
        </p:spPr>
        <p:txBody>
          <a:bodyPr>
            <a:noAutofit/>
          </a:bodyPr>
          <a:lstStyle/>
          <a:p>
            <a:pPr algn="ctr"/>
            <a:r>
              <a:rPr lang="en-US" sz="2800" dirty="0" smtClean="0">
                <a:solidFill>
                  <a:srgbClr val="C00000"/>
                </a:solidFill>
              </a:rPr>
              <a:t>CƠ CẤU GDP CỦA THẾ GIỚI CHIA THEO NHÓM NƯỚC </a:t>
            </a:r>
            <a:r>
              <a:rPr lang="en-US" sz="2800" dirty="0" err="1" smtClean="0">
                <a:solidFill>
                  <a:srgbClr val="C00000"/>
                </a:solidFill>
              </a:rPr>
              <a:t>năm</a:t>
            </a:r>
            <a:r>
              <a:rPr lang="en-US" sz="2800" dirty="0" smtClean="0">
                <a:solidFill>
                  <a:srgbClr val="C00000"/>
                </a:solidFill>
              </a:rPr>
              <a:t> 2020</a:t>
            </a:r>
            <a:endParaRPr lang="en-US" sz="2800" dirty="0">
              <a:solidFill>
                <a:srgbClr val="C00000"/>
              </a:solidFill>
            </a:endParaRPr>
          </a:p>
        </p:txBody>
      </p:sp>
      <p:sp>
        <p:nvSpPr>
          <p:cNvPr id="6" name="Rectangle 5"/>
          <p:cNvSpPr/>
          <p:nvPr/>
        </p:nvSpPr>
        <p:spPr>
          <a:xfrm>
            <a:off x="152339" y="6169305"/>
            <a:ext cx="6096000" cy="646331"/>
          </a:xfrm>
          <a:prstGeom prst="rect">
            <a:avLst/>
          </a:prstGeom>
        </p:spPr>
        <p:txBody>
          <a:bodyPr>
            <a:spAutoFit/>
          </a:bodyPr>
          <a:lstStyle/>
          <a:p>
            <a:r>
              <a:rPr lang="en-US" i="1" dirty="0" err="1"/>
              <a:t>Nguồn</a:t>
            </a:r>
            <a:r>
              <a:rPr lang="en-US" i="1" dirty="0"/>
              <a:t> </a:t>
            </a:r>
            <a:r>
              <a:rPr lang="en-US" i="1" dirty="0" err="1"/>
              <a:t>số</a:t>
            </a:r>
            <a:r>
              <a:rPr lang="en-US" i="1" dirty="0"/>
              <a:t> </a:t>
            </a:r>
            <a:r>
              <a:rPr lang="en-US" i="1" dirty="0" err="1"/>
              <a:t>liệu</a:t>
            </a:r>
            <a:r>
              <a:rPr lang="en-US" i="1" dirty="0"/>
              <a:t> </a:t>
            </a:r>
            <a:r>
              <a:rPr lang="en-US" i="1" dirty="0" err="1"/>
              <a:t>theo</a:t>
            </a:r>
            <a:r>
              <a:rPr lang="en-US" i="1" dirty="0"/>
              <a:t> </a:t>
            </a:r>
            <a:r>
              <a:rPr lang="en-US" i="1" dirty="0" err="1"/>
              <a:t>Niên</a:t>
            </a:r>
            <a:r>
              <a:rPr lang="en-US" i="1" dirty="0"/>
              <a:t> </a:t>
            </a:r>
            <a:r>
              <a:rPr lang="en-US" i="1" dirty="0" err="1"/>
              <a:t>giám</a:t>
            </a:r>
            <a:r>
              <a:rPr lang="en-US" i="1" dirty="0"/>
              <a:t> </a:t>
            </a:r>
            <a:r>
              <a:rPr lang="en-US" i="1" dirty="0" err="1"/>
              <a:t>thống</a:t>
            </a:r>
            <a:r>
              <a:rPr lang="en-US" i="1" dirty="0"/>
              <a:t> </a:t>
            </a:r>
            <a:r>
              <a:rPr lang="en-US" i="1" dirty="0" err="1"/>
              <a:t>kê</a:t>
            </a:r>
            <a:r>
              <a:rPr lang="en-US" i="1" dirty="0"/>
              <a:t> </a:t>
            </a:r>
            <a:r>
              <a:rPr lang="en-US" i="1" dirty="0" err="1"/>
              <a:t>Việt</a:t>
            </a:r>
            <a:r>
              <a:rPr lang="en-US" i="1" dirty="0"/>
              <a:t> Nam </a:t>
            </a:r>
            <a:r>
              <a:rPr lang="en-US" i="1" dirty="0" err="1"/>
              <a:t>năm</a:t>
            </a:r>
            <a:r>
              <a:rPr lang="en-US" i="1" dirty="0"/>
              <a:t> 2021, NXB </a:t>
            </a:r>
            <a:r>
              <a:rPr lang="en-US" i="1" dirty="0" err="1"/>
              <a:t>thống</a:t>
            </a:r>
            <a:r>
              <a:rPr lang="en-US" i="1" dirty="0"/>
              <a:t> </a:t>
            </a:r>
            <a:r>
              <a:rPr lang="en-US" i="1" dirty="0" err="1"/>
              <a:t>kê</a:t>
            </a:r>
            <a:r>
              <a:rPr lang="en-US" i="1" dirty="0"/>
              <a:t> </a:t>
            </a:r>
            <a:r>
              <a:rPr lang="en-US" i="1" dirty="0" err="1"/>
              <a:t>năm</a:t>
            </a:r>
            <a:r>
              <a:rPr lang="en-US" i="1" dirty="0"/>
              <a:t> 2022</a:t>
            </a:r>
            <a:endParaRPr lang="en-US" i="1" dirty="0" smtClean="0"/>
          </a:p>
        </p:txBody>
      </p:sp>
      <p:sp>
        <p:nvSpPr>
          <p:cNvPr id="7" name="Rectangle 6"/>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035494298"/>
              </p:ext>
            </p:extLst>
          </p:nvPr>
        </p:nvGraphicFramePr>
        <p:xfrm>
          <a:off x="246563" y="833337"/>
          <a:ext cx="5791630" cy="5410144"/>
        </p:xfrm>
        <a:graphic>
          <a:graphicData uri="http://schemas.openxmlformats.org/drawingml/2006/table">
            <a:tbl>
              <a:tblPr firstRow="1" firstCol="1" bandRow="1">
                <a:tableStyleId>{5C22544A-7EE6-4342-B048-85BDC9FD1C3A}</a:tableStyleId>
              </a:tblPr>
              <a:tblGrid>
                <a:gridCol w="3510424">
                  <a:extLst>
                    <a:ext uri="{9D8B030D-6E8A-4147-A177-3AD203B41FA5}">
                      <a16:colId xmlns="" xmlns:a16="http://schemas.microsoft.com/office/drawing/2014/main" val="2023422365"/>
                    </a:ext>
                  </a:extLst>
                </a:gridCol>
                <a:gridCol w="2281206">
                  <a:extLst>
                    <a:ext uri="{9D8B030D-6E8A-4147-A177-3AD203B41FA5}">
                      <a16:colId xmlns="" xmlns:a16="http://schemas.microsoft.com/office/drawing/2014/main" val="41709127"/>
                    </a:ext>
                  </a:extLst>
                </a:gridCol>
              </a:tblGrid>
              <a:tr h="674280">
                <a:tc>
                  <a:txBody>
                    <a:bodyPr/>
                    <a:lstStyle/>
                    <a:p>
                      <a:pPr algn="ctr">
                        <a:lnSpc>
                          <a:spcPct val="107000"/>
                        </a:lnSpc>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Năm</a:t>
                      </a:r>
                      <a:endParaRPr lang="en-US"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solidFill>
                      <a:schemeClr val="accent5">
                        <a:lumMod val="20000"/>
                        <a:lumOff val="80000"/>
                      </a:schemeClr>
                    </a:solidFill>
                  </a:tcPr>
                </a:tc>
                <a:tc>
                  <a:txBody>
                    <a:bodyPr/>
                    <a:lstStyle/>
                    <a:p>
                      <a:pPr algn="ctr">
                        <a:lnSpc>
                          <a:spcPct val="107000"/>
                        </a:lnSpc>
                        <a:spcAft>
                          <a:spcPts val="0"/>
                        </a:spcAft>
                      </a:pP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trong</a:t>
                      </a:r>
                      <a:r>
                        <a:rPr lang="en-US" sz="2400" dirty="0">
                          <a:solidFill>
                            <a:srgbClr val="0070C0"/>
                          </a:solidFill>
                          <a:effectLst/>
                          <a:latin typeface="Times New Roman" panose="02020603050405020304" pitchFamily="18" charset="0"/>
                          <a:cs typeface="Times New Roman" panose="02020603050405020304" pitchFamily="18" charset="0"/>
                        </a:rPr>
                        <a:t> GDP </a:t>
                      </a:r>
                      <a:r>
                        <a:rPr lang="en-US" sz="2400" dirty="0" err="1">
                          <a:solidFill>
                            <a:srgbClr val="0070C0"/>
                          </a:solidFill>
                          <a:effectLst/>
                          <a:latin typeface="Times New Roman" panose="02020603050405020304" pitchFamily="18" charset="0"/>
                          <a:cs typeface="Times New Roman" panose="02020603050405020304" pitchFamily="18" charset="0"/>
                        </a:rPr>
                        <a:t>toàn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cầu</a:t>
                      </a:r>
                      <a:endParaRPr lang="en-US"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 xmlns:a16="http://schemas.microsoft.com/office/drawing/2014/main" val="3912295773"/>
                  </a:ext>
                </a:extLst>
              </a:tr>
              <a:tr h="930759">
                <a:tc>
                  <a:txBody>
                    <a:bodyPr/>
                    <a:lstStyle/>
                    <a:p>
                      <a:pPr>
                        <a:lnSpc>
                          <a:spcPct val="107000"/>
                        </a:lnSpc>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Các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nước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nghèo</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vay</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nợ</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nhiều</a:t>
                      </a:r>
                      <a:endParaRPr lang="en-US"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07000"/>
                        </a:lnSpc>
                        <a:spcAft>
                          <a:spcPts val="0"/>
                        </a:spcAft>
                      </a:pPr>
                      <a:r>
                        <a:rPr lang="en-US" sz="3200" dirty="0">
                          <a:solidFill>
                            <a:srgbClr val="0070C0"/>
                          </a:solidFill>
                          <a:effectLst/>
                          <a:latin typeface="Times New Roman" panose="02020603050405020304" pitchFamily="18" charset="0"/>
                          <a:cs typeface="Times New Roman" panose="02020603050405020304" pitchFamily="18" charset="0"/>
                        </a:rPr>
                        <a:t>0,9</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 xmlns:a16="http://schemas.microsoft.com/office/drawing/2014/main" val="1144333864"/>
                  </a:ext>
                </a:extLst>
              </a:tr>
              <a:tr h="930759">
                <a:tc>
                  <a:txBody>
                    <a:bodyPr/>
                    <a:lstStyle/>
                    <a:p>
                      <a:pPr>
                        <a:lnSpc>
                          <a:spcPct val="107000"/>
                        </a:lnSpc>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Các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nước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kém</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phát</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triển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Phân</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loại</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của</a:t>
                      </a:r>
                      <a:r>
                        <a:rPr lang="en-US" sz="2400" dirty="0">
                          <a:solidFill>
                            <a:srgbClr val="0070C0"/>
                          </a:solidFill>
                          <a:effectLst/>
                          <a:latin typeface="Times New Roman" panose="02020603050405020304" pitchFamily="18" charset="0"/>
                          <a:cs typeface="Times New Roman" panose="02020603050405020304" pitchFamily="18" charset="0"/>
                        </a:rPr>
                        <a:t> LHQ)</a:t>
                      </a:r>
                      <a:endParaRPr lang="en-US"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07000"/>
                        </a:lnSpc>
                        <a:spcAft>
                          <a:spcPts val="0"/>
                        </a:spcAft>
                      </a:pPr>
                      <a:r>
                        <a:rPr lang="en-US" sz="3200" dirty="0">
                          <a:solidFill>
                            <a:srgbClr val="0070C0"/>
                          </a:solidFill>
                          <a:effectLst/>
                          <a:latin typeface="Times New Roman" panose="02020603050405020304" pitchFamily="18" charset="0"/>
                          <a:cs typeface="Times New Roman" panose="02020603050405020304" pitchFamily="18" charset="0"/>
                        </a:rPr>
                        <a:t>1,3</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 xmlns:a16="http://schemas.microsoft.com/office/drawing/2014/main" val="2540145490"/>
                  </a:ext>
                </a:extLst>
              </a:tr>
              <a:tr h="930759">
                <a:tc>
                  <a:txBody>
                    <a:bodyPr/>
                    <a:lstStyle/>
                    <a:p>
                      <a:pPr>
                        <a:lnSpc>
                          <a:spcPct val="107000"/>
                        </a:lnSpc>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Các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nước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thu</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nhập</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thấp</a:t>
                      </a:r>
                      <a:endParaRPr lang="en-US"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07000"/>
                        </a:lnSpc>
                        <a:spcAft>
                          <a:spcPts val="0"/>
                        </a:spcAft>
                      </a:pPr>
                      <a:r>
                        <a:rPr lang="en-US" sz="3200" dirty="0">
                          <a:solidFill>
                            <a:srgbClr val="0070C0"/>
                          </a:solidFill>
                          <a:effectLst/>
                          <a:latin typeface="Times New Roman" panose="02020603050405020304" pitchFamily="18" charset="0"/>
                          <a:cs typeface="Times New Roman" panose="02020603050405020304" pitchFamily="18" charset="0"/>
                        </a:rPr>
                        <a:t>0,5</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 xmlns:a16="http://schemas.microsoft.com/office/drawing/2014/main" val="2782005890"/>
                  </a:ext>
                </a:extLst>
              </a:tr>
              <a:tr h="930759">
                <a:tc>
                  <a:txBody>
                    <a:bodyPr/>
                    <a:lstStyle/>
                    <a:p>
                      <a:pPr>
                        <a:lnSpc>
                          <a:spcPct val="107000"/>
                        </a:lnSpc>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Các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smtClean="0">
                          <a:solidFill>
                            <a:srgbClr val="0070C0"/>
                          </a:solidFill>
                          <a:effectLst/>
                          <a:latin typeface="Times New Roman" panose="02020603050405020304" pitchFamily="18" charset="0"/>
                          <a:cs typeface="Times New Roman" panose="02020603050405020304" pitchFamily="18" charset="0"/>
                        </a:rPr>
                        <a:t>nước</a:t>
                      </a:r>
                      <a:r>
                        <a:rPr lang="en-US" sz="2400" dirty="0" smtClean="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thu</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nhập</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cao</a:t>
                      </a:r>
                      <a:endParaRPr lang="en-US"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07000"/>
                        </a:lnSpc>
                        <a:spcAft>
                          <a:spcPts val="0"/>
                        </a:spcAft>
                      </a:pPr>
                      <a:r>
                        <a:rPr lang="en-US" sz="3200" dirty="0">
                          <a:solidFill>
                            <a:srgbClr val="0070C0"/>
                          </a:solidFill>
                          <a:effectLst/>
                          <a:latin typeface="Times New Roman" panose="02020603050405020304" pitchFamily="18" charset="0"/>
                          <a:cs typeface="Times New Roman" panose="02020603050405020304" pitchFamily="18" charset="0"/>
                        </a:rPr>
                        <a:t>63,1</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 xmlns:a16="http://schemas.microsoft.com/office/drawing/2014/main" val="3267995866"/>
                  </a:ext>
                </a:extLst>
              </a:tr>
              <a:tr h="930759">
                <a:tc>
                  <a:txBody>
                    <a:bodyPr/>
                    <a:lstStyle/>
                    <a:p>
                      <a:pPr>
                        <a:lnSpc>
                          <a:spcPct val="107000"/>
                        </a:lnSpc>
                        <a:spcAft>
                          <a:spcPts val="0"/>
                        </a:spcAft>
                      </a:pPr>
                      <a:r>
                        <a:rPr lang="en-US" sz="2400" dirty="0" err="1">
                          <a:solidFill>
                            <a:srgbClr val="0070C0"/>
                          </a:solidFill>
                          <a:effectLst/>
                          <a:latin typeface="Times New Roman" panose="02020603050405020304" pitchFamily="18" charset="0"/>
                          <a:cs typeface="Times New Roman" panose="02020603050405020304" pitchFamily="18" charset="0"/>
                        </a:rPr>
                        <a:t>Các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nước</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trong</a:t>
                      </a:r>
                      <a:r>
                        <a:rPr lang="en-US" sz="2400" dirty="0">
                          <a:solidFill>
                            <a:srgbClr val="0070C0"/>
                          </a:solidFill>
                          <a:effectLst/>
                          <a:latin typeface="Times New Roman" panose="02020603050405020304" pitchFamily="18" charset="0"/>
                          <a:cs typeface="Times New Roman" panose="02020603050405020304" pitchFamily="18" charset="0"/>
                        </a:rPr>
                        <a:t> </a:t>
                      </a:r>
                      <a:r>
                        <a:rPr lang="en-US" sz="2400" dirty="0" err="1">
                          <a:solidFill>
                            <a:srgbClr val="0070C0"/>
                          </a:solidFill>
                          <a:effectLst/>
                          <a:latin typeface="Times New Roman" panose="02020603050405020304" pitchFamily="18" charset="0"/>
                          <a:cs typeface="Times New Roman" panose="02020603050405020304" pitchFamily="18" charset="0"/>
                        </a:rPr>
                        <a:t>khối</a:t>
                      </a:r>
                      <a:r>
                        <a:rPr lang="en-US" sz="2400" dirty="0">
                          <a:solidFill>
                            <a:srgbClr val="0070C0"/>
                          </a:solidFill>
                          <a:effectLst/>
                          <a:latin typeface="Times New Roman" panose="02020603050405020304" pitchFamily="18" charset="0"/>
                          <a:cs typeface="Times New Roman" panose="02020603050405020304" pitchFamily="18" charset="0"/>
                        </a:rPr>
                        <a:t> OECD</a:t>
                      </a:r>
                      <a:endParaRPr lang="en-US" sz="20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ctr">
                        <a:lnSpc>
                          <a:spcPct val="107000"/>
                        </a:lnSpc>
                        <a:spcAft>
                          <a:spcPts val="0"/>
                        </a:spcAft>
                      </a:pPr>
                      <a:r>
                        <a:rPr lang="en-US" sz="3200" dirty="0">
                          <a:solidFill>
                            <a:srgbClr val="0070C0"/>
                          </a:solidFill>
                          <a:effectLst/>
                          <a:latin typeface="Times New Roman" panose="02020603050405020304" pitchFamily="18" charset="0"/>
                          <a:cs typeface="Times New Roman" panose="02020603050405020304" pitchFamily="18" charset="0"/>
                        </a:rPr>
                        <a:t>61,8</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 xmlns:a16="http://schemas.microsoft.com/office/drawing/2014/main" val="3346142849"/>
                  </a:ext>
                </a:extLst>
              </a:tr>
            </a:tbl>
          </a:graphicData>
        </a:graphic>
      </p:graphicFrame>
      <p:sp>
        <p:nvSpPr>
          <p:cNvPr id="10" name="Rectangle 9"/>
          <p:cNvSpPr/>
          <p:nvPr/>
        </p:nvSpPr>
        <p:spPr>
          <a:xfrm>
            <a:off x="6016579" y="833339"/>
            <a:ext cx="6067097" cy="3005182"/>
          </a:xfrm>
          <a:prstGeom prst="rect">
            <a:avLst/>
          </a:prstGeom>
          <a:solidFill>
            <a:schemeClr val="accent4">
              <a:lumMod val="20000"/>
              <a:lumOff val="80000"/>
            </a:schemeClr>
          </a:solidFill>
        </p:spPr>
        <p:txBody>
          <a:bodyPr wrap="square">
            <a:spAutoFit/>
          </a:bodyPr>
          <a:lstStyle/>
          <a:p>
            <a:pPr marL="457200" indent="-457200">
              <a:buFont typeface="Arial" panose="020B0604020202020204" pitchFamily="34" charset="0"/>
              <a:buChar char="•"/>
            </a:pPr>
            <a:r>
              <a:rPr lang="en-US" sz="2600" dirty="0" err="1" smtClean="0">
                <a:latin typeface="Times New Roman" panose="02020603050405020304" pitchFamily="18" charset="0"/>
                <a:cs typeface="Times New Roman" panose="02020603050405020304" pitchFamily="18" charset="0"/>
              </a:rPr>
              <a:t>Với</a:t>
            </a:r>
            <a:r>
              <a:rPr lang="en-US" sz="2600" dirty="0" smtClean="0">
                <a:latin typeface="Times New Roman" panose="02020603050405020304" pitchFamily="18" charset="0"/>
                <a:cs typeface="Times New Roman" panose="02020603050405020304" pitchFamily="18" charset="0"/>
              </a:rPr>
              <a:t> 30 </a:t>
            </a:r>
            <a:r>
              <a:rPr lang="en-US" sz="2600" dirty="0" err="1" smtClean="0">
                <a:latin typeface="Times New Roman" panose="02020603050405020304" pitchFamily="18" charset="0"/>
                <a:cs typeface="Times New Roman" panose="02020603050405020304" pitchFamily="18" charset="0"/>
              </a:rPr>
              <a:t>quốc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thuộc</a:t>
            </a:r>
            <a:r>
              <a:rPr lang="en-US" sz="2600" dirty="0" smtClean="0">
                <a:latin typeface="Times New Roman" panose="02020603050405020304" pitchFamily="18" charset="0"/>
                <a:cs typeface="Times New Roman" panose="02020603050405020304" pitchFamily="18" charset="0"/>
              </a:rPr>
              <a:t> </a:t>
            </a:r>
            <a:r>
              <a:rPr lang="vi-VN" sz="2600" dirty="0" smtClean="0">
                <a:latin typeface="Times New Roman" panose="02020603050405020304" pitchFamily="18" charset="0"/>
                <a:cs typeface="Times New Roman" panose="02020603050405020304" pitchFamily="18" charset="0"/>
              </a:rPr>
              <a:t>OECD </a:t>
            </a:r>
            <a:r>
              <a:rPr lang="en-US" sz="2600" dirty="0" smtClean="0">
                <a:latin typeface="Times New Roman" panose="02020603050405020304" pitchFamily="18" charset="0"/>
                <a:cs typeface="Times New Roman" panose="02020603050405020304" pitchFamily="18" charset="0"/>
              </a:rPr>
              <a:t>(</a:t>
            </a:r>
            <a:r>
              <a:rPr lang="vi-VN" sz="2600" dirty="0" smtClean="0">
                <a:latin typeface="Times New Roman" panose="02020603050405020304" pitchFamily="18" charset="0"/>
                <a:cs typeface="Times New Roman" panose="02020603050405020304" pitchFamily="18" charset="0"/>
              </a:rPr>
              <a:t>Tổ </a:t>
            </a:r>
            <a:r>
              <a:rPr lang="vi-VN" sz="2600" dirty="0">
                <a:latin typeface="Times New Roman" panose="02020603050405020304" pitchFamily="18" charset="0"/>
                <a:cs typeface="Times New Roman" panose="02020603050405020304" pitchFamily="18" charset="0"/>
              </a:rPr>
              <a:t>chức Hợp tác và Phát triển Kinh </a:t>
            </a:r>
            <a:r>
              <a:rPr lang="vi-VN" sz="2600" dirty="0" smtClean="0">
                <a:latin typeface="Times New Roman" panose="02020603050405020304" pitchFamily="18" charset="0"/>
                <a:cs typeface="Times New Roman" panose="02020603050405020304" pitchFamily="18" charset="0"/>
              </a:rPr>
              <a:t>tế</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đã</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chiếm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đến</a:t>
            </a:r>
            <a:r>
              <a:rPr lang="en-US" sz="2600" dirty="0" smtClean="0">
                <a:latin typeface="Times New Roman" panose="02020603050405020304" pitchFamily="18" charset="0"/>
                <a:cs typeface="Times New Roman" panose="02020603050405020304" pitchFamily="18" charset="0"/>
              </a:rPr>
              <a:t> 61,8% GDP </a:t>
            </a:r>
            <a:r>
              <a:rPr lang="en-US" sz="2600" dirty="0" err="1" smtClean="0">
                <a:latin typeface="Times New Roman" panose="02020603050405020304" pitchFamily="18" charset="0"/>
                <a:cs typeface="Times New Roman" panose="02020603050405020304" pitchFamily="18" charset="0"/>
              </a:rPr>
              <a:t>của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thế</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giới</a:t>
            </a:r>
            <a:endParaRPr lang="en-US" sz="2600" dirty="0" smtClean="0">
              <a:latin typeface="Times New Roman" panose="02020603050405020304" pitchFamily="18" charset="0"/>
              <a:cs typeface="Times New Roman" panose="02020603050405020304" pitchFamily="18" charset="0"/>
            </a:endParaRPr>
          </a:p>
          <a:p>
            <a:pPr marL="457200" indent="-457200" fontAlgn="t">
              <a:lnSpc>
                <a:spcPct val="107000"/>
              </a:lnSpc>
              <a:buFont typeface="Arial" panose="020B0604020202020204" pitchFamily="34" charset="0"/>
              <a:buChar char="•"/>
            </a:pPr>
            <a:r>
              <a:rPr lang="en-US" sz="2600" dirty="0" err="1" smtClean="0">
                <a:latin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đó</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nước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t>
            </a:r>
            <a:r>
              <a:rPr lang="en-US" sz="2600" dirty="0" err="1" smtClean="0">
                <a:latin typeface="Times New Roman" panose="02020603050405020304" pitchFamily="18" charset="0"/>
                <a:cs typeface="Times New Roman" panose="02020603050405020304" pitchFamily="18" charset="0"/>
              </a:rPr>
              <a:t>ác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nghèo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nợ</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nhiều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kém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triển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LHQ</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chỉ</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chiếm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khoảng</a:t>
            </a:r>
            <a:r>
              <a:rPr lang="en-US" sz="2600" dirty="0" smtClean="0">
                <a:latin typeface="Times New Roman" panose="02020603050405020304" pitchFamily="18" charset="0"/>
                <a:cs typeface="Times New Roman" panose="02020603050405020304" pitchFamily="18" charset="0"/>
              </a:rPr>
              <a:t> 2% GDP </a:t>
            </a:r>
            <a:r>
              <a:rPr lang="en-US" sz="2600" dirty="0" err="1" smtClean="0">
                <a:latin typeface="Times New Roman" panose="02020603050405020304" pitchFamily="18" charset="0"/>
                <a:cs typeface="Times New Roman" panose="02020603050405020304" pitchFamily="18" charset="0"/>
              </a:rPr>
              <a:t>toàn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cầu</a:t>
            </a:r>
            <a:endParaRPr lang="en-US" sz="26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6248339" y="3836285"/>
            <a:ext cx="5835337" cy="2992004"/>
          </a:xfrm>
          <a:prstGeom prst="rect">
            <a:avLst/>
          </a:prstGeom>
        </p:spPr>
      </p:pic>
      <p:sp>
        <p:nvSpPr>
          <p:cNvPr id="27" name="Title 1"/>
          <p:cNvSpPr txBox="1">
            <a:spLocks/>
          </p:cNvSpPr>
          <p:nvPr/>
        </p:nvSpPr>
        <p:spPr>
          <a:xfrm>
            <a:off x="6088399" y="6198366"/>
            <a:ext cx="5835338" cy="6596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err="1" smtClean="0">
                <a:solidFill>
                  <a:srgbClr val="C00000"/>
                </a:solidFill>
              </a:rPr>
              <a:t>Các</a:t>
            </a:r>
            <a:r>
              <a:rPr lang="en-US" sz="1800" dirty="0" smtClean="0">
                <a:solidFill>
                  <a:srgbClr val="C00000"/>
                </a:solidFill>
              </a:rPr>
              <a:t> </a:t>
            </a:r>
            <a:r>
              <a:rPr lang="en-US" sz="1800" dirty="0" err="1" smtClean="0">
                <a:solidFill>
                  <a:srgbClr val="C00000"/>
                </a:solidFill>
              </a:rPr>
              <a:t>nước</a:t>
            </a:r>
            <a:r>
              <a:rPr lang="en-US" sz="1800" dirty="0" smtClean="0">
                <a:solidFill>
                  <a:srgbClr val="C00000"/>
                </a:solidFill>
              </a:rPr>
              <a:t> OECD</a:t>
            </a:r>
            <a:endParaRPr lang="en-US" sz="1800" dirty="0">
              <a:solidFill>
                <a:srgbClr val="C00000"/>
              </a:solidFill>
            </a:endParaRPr>
          </a:p>
        </p:txBody>
      </p:sp>
    </p:spTree>
    <p:extLst>
      <p:ext uri="{BB962C8B-B14F-4D97-AF65-F5344CB8AC3E}">
        <p14:creationId xmlns:p14="http://schemas.microsoft.com/office/powerpoint/2010/main" val="24352075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0"/>
            <a:ext cx="9144000" cy="911389"/>
          </a:xfrm>
        </p:spPr>
        <p:txBody>
          <a:bodyPr>
            <a:normAutofit/>
          </a:bodyPr>
          <a:lstStyle/>
          <a:p>
            <a:r>
              <a:rPr lang="en-US" sz="5400" dirty="0" err="1">
                <a:solidFill>
                  <a:srgbClr val="C00000"/>
                </a:solidFill>
              </a:rPr>
              <a:t>kinh</a:t>
            </a:r>
            <a:r>
              <a:rPr lang="en-US" sz="5400" dirty="0">
                <a:solidFill>
                  <a:srgbClr val="C00000"/>
                </a:solidFill>
              </a:rPr>
              <a:t> </a:t>
            </a:r>
            <a:r>
              <a:rPr lang="en-US" sz="5400" dirty="0" err="1">
                <a:solidFill>
                  <a:srgbClr val="C00000"/>
                </a:solidFill>
              </a:rPr>
              <a:t>tế</a:t>
            </a:r>
            <a:r>
              <a:rPr lang="en-US" sz="5400" dirty="0">
                <a:solidFill>
                  <a:srgbClr val="C00000"/>
                </a:solidFill>
              </a:rPr>
              <a:t> tri </a:t>
            </a:r>
            <a:r>
              <a:rPr lang="en-US" sz="5400" dirty="0" err="1">
                <a:solidFill>
                  <a:srgbClr val="C00000"/>
                </a:solidFill>
              </a:rPr>
              <a:t>thức</a:t>
            </a:r>
            <a:endParaRPr lang="en-US" sz="5400" dirty="0">
              <a:solidFill>
                <a:srgbClr val="C00000"/>
              </a:solidFill>
            </a:endParaRPr>
          </a:p>
        </p:txBody>
      </p:sp>
      <p:pic>
        <p:nvPicPr>
          <p:cNvPr id="5" name="Picture 4"/>
          <p:cNvPicPr>
            <a:picLocks noChangeAspect="1"/>
          </p:cNvPicPr>
          <p:nvPr/>
        </p:nvPicPr>
        <p:blipFill>
          <a:blip r:embed="rId2"/>
          <a:stretch>
            <a:fillRect/>
          </a:stretch>
        </p:blipFill>
        <p:spPr>
          <a:xfrm>
            <a:off x="238782" y="1037513"/>
            <a:ext cx="5846708" cy="3283768"/>
          </a:xfrm>
          <a:prstGeom prst="rect">
            <a:avLst/>
          </a:prstGeom>
        </p:spPr>
      </p:pic>
      <p:sp>
        <p:nvSpPr>
          <p:cNvPr id="6" name="Rectangle 5"/>
          <p:cNvSpPr/>
          <p:nvPr/>
        </p:nvSpPr>
        <p:spPr>
          <a:xfrm>
            <a:off x="238782" y="4666310"/>
            <a:ext cx="5846708" cy="1569660"/>
          </a:xfrm>
          <a:prstGeom prst="rect">
            <a:avLst/>
          </a:prstGeom>
          <a:ln>
            <a:solidFill>
              <a:schemeClr val="tx1"/>
            </a:solidFill>
            <a:prstDash val="dashDot"/>
          </a:ln>
        </p:spPr>
        <p:txBody>
          <a:bodyPr wrap="square">
            <a:spAutoFit/>
          </a:bodyPr>
          <a:lstStyle/>
          <a:p>
            <a:r>
              <a:rPr lang="vi-VN" sz="2400" i="1" dirty="0">
                <a:solidFill>
                  <a:srgbClr val="7030A0"/>
                </a:solidFill>
              </a:rPr>
              <a:t>"Kinh tế tri thức là nền kinh tế trong đó sự sản sinh ra, truyền bá và sử dụng tri thức là động lực chủ yếu nhất của sự tăng trưởng, tạo của cải, tạo việc làm trong tất cả các ngành kinh tế".</a:t>
            </a:r>
            <a:endParaRPr lang="en-US" sz="2400" i="1" dirty="0">
              <a:solidFill>
                <a:srgbClr val="7030A0"/>
              </a:solidFill>
            </a:endParaRPr>
          </a:p>
        </p:txBody>
      </p:sp>
      <p:sp>
        <p:nvSpPr>
          <p:cNvPr id="7" name="Rectangle 6"/>
          <p:cNvSpPr/>
          <p:nvPr/>
        </p:nvSpPr>
        <p:spPr>
          <a:xfrm>
            <a:off x="748217" y="6469108"/>
            <a:ext cx="4063933" cy="369332"/>
          </a:xfrm>
          <a:prstGeom prst="rect">
            <a:avLst/>
          </a:prstGeom>
        </p:spPr>
        <p:txBody>
          <a:bodyPr wrap="none">
            <a:spAutoFit/>
          </a:bodyPr>
          <a:lstStyle/>
          <a:p>
            <a:r>
              <a:rPr lang="en-US" dirty="0" err="1"/>
              <a:t>Tổ</a:t>
            </a:r>
            <a:r>
              <a:rPr lang="en-US" dirty="0"/>
              <a:t> </a:t>
            </a:r>
            <a:r>
              <a:rPr lang="en-US" dirty="0" err="1"/>
              <a:t>chức</a:t>
            </a:r>
            <a:r>
              <a:rPr lang="en-US" dirty="0"/>
              <a:t> </a:t>
            </a:r>
            <a:r>
              <a:rPr lang="en-US" dirty="0" err="1"/>
              <a:t>Hợp</a:t>
            </a:r>
            <a:r>
              <a:rPr lang="en-US" dirty="0"/>
              <a:t> </a:t>
            </a:r>
            <a:r>
              <a:rPr lang="en-US" dirty="0" err="1"/>
              <a:t>tác</a:t>
            </a:r>
            <a:r>
              <a:rPr lang="en-US" dirty="0"/>
              <a:t> </a:t>
            </a:r>
            <a:r>
              <a:rPr lang="en-US" dirty="0" err="1"/>
              <a:t>và</a:t>
            </a:r>
            <a:r>
              <a:rPr lang="en-US" dirty="0"/>
              <a:t> </a:t>
            </a:r>
            <a:r>
              <a:rPr lang="en-US" dirty="0" err="1"/>
              <a:t>phát</a:t>
            </a:r>
            <a:r>
              <a:rPr lang="en-US" dirty="0"/>
              <a:t> </a:t>
            </a:r>
            <a:r>
              <a:rPr lang="en-US" dirty="0" err="1"/>
              <a:t>triển</a:t>
            </a:r>
            <a:r>
              <a:rPr lang="en-US" dirty="0"/>
              <a:t> </a:t>
            </a:r>
            <a:r>
              <a:rPr lang="en-US" dirty="0" err="1"/>
              <a:t>kinh</a:t>
            </a:r>
            <a:r>
              <a:rPr lang="en-US" dirty="0"/>
              <a:t> </a:t>
            </a:r>
            <a:r>
              <a:rPr lang="en-US" dirty="0" err="1"/>
              <a:t>tế</a:t>
            </a:r>
            <a:r>
              <a:rPr lang="en-US" dirty="0"/>
              <a:t> (OECD) </a:t>
            </a:r>
          </a:p>
        </p:txBody>
      </p:sp>
      <p:sp>
        <p:nvSpPr>
          <p:cNvPr id="8" name="Rectangle 7"/>
          <p:cNvSpPr/>
          <p:nvPr/>
        </p:nvSpPr>
        <p:spPr>
          <a:xfrm>
            <a:off x="6085490" y="1037513"/>
            <a:ext cx="5974238" cy="3108543"/>
          </a:xfrm>
          <a:prstGeom prst="rect">
            <a:avLst/>
          </a:prstGeom>
          <a:solidFill>
            <a:schemeClr val="accent5">
              <a:lumMod val="20000"/>
              <a:lumOff val="80000"/>
            </a:schemeClr>
          </a:solidFill>
        </p:spPr>
        <p:txBody>
          <a:bodyPr wrap="square">
            <a:spAutoFit/>
          </a:bodyPr>
          <a:lstStyle/>
          <a:p>
            <a:pPr algn="just"/>
            <a:r>
              <a:rPr lang="en-US" sz="2800" dirty="0" smtClean="0"/>
              <a:t>T</a:t>
            </a:r>
            <a:r>
              <a:rPr lang="vi-VN" sz="2800" dirty="0" smtClean="0"/>
              <a:t>ỷ </a:t>
            </a:r>
            <a:r>
              <a:rPr lang="vi-VN" sz="2800" dirty="0"/>
              <a:t>lệ đóng góp các ngành công nghiệp dựa trên tri thức vào GDP ở </a:t>
            </a:r>
            <a:endParaRPr lang="en-US" sz="2800" dirty="0" smtClean="0"/>
          </a:p>
          <a:p>
            <a:pPr marL="457200" indent="-457200" algn="just">
              <a:buFont typeface="Arial" panose="020B0604020202020204" pitchFamily="34" charset="0"/>
              <a:buChar char="•"/>
            </a:pPr>
            <a:r>
              <a:rPr lang="vi-VN" sz="2800" dirty="0" smtClean="0"/>
              <a:t>Singapore </a:t>
            </a:r>
            <a:r>
              <a:rPr lang="vi-VN" sz="2800" dirty="0"/>
              <a:t>57,9</a:t>
            </a:r>
            <a:r>
              <a:rPr lang="vi-VN" sz="2800" dirty="0" smtClean="0"/>
              <a:t>%</a:t>
            </a:r>
            <a:endParaRPr lang="en-US" sz="2800" dirty="0" smtClean="0"/>
          </a:p>
          <a:p>
            <a:pPr marL="457200" indent="-457200" algn="just">
              <a:buFont typeface="Arial" panose="020B0604020202020204" pitchFamily="34" charset="0"/>
              <a:buChar char="•"/>
            </a:pPr>
            <a:r>
              <a:rPr lang="vi-VN" sz="2800" dirty="0" smtClean="0"/>
              <a:t> </a:t>
            </a:r>
            <a:r>
              <a:rPr lang="vi-VN" sz="2800" dirty="0"/>
              <a:t>Mỹ 55,3</a:t>
            </a:r>
            <a:r>
              <a:rPr lang="vi-VN" sz="2800" dirty="0" smtClean="0"/>
              <a:t>%</a:t>
            </a:r>
            <a:endParaRPr lang="en-US" sz="2800" dirty="0" smtClean="0"/>
          </a:p>
          <a:p>
            <a:pPr marL="457200" indent="-457200" algn="just">
              <a:buFont typeface="Arial" panose="020B0604020202020204" pitchFamily="34" charset="0"/>
              <a:buChar char="•"/>
            </a:pPr>
            <a:r>
              <a:rPr lang="vi-VN" sz="2800" dirty="0" smtClean="0"/>
              <a:t> </a:t>
            </a:r>
            <a:r>
              <a:rPr lang="vi-VN" sz="2800" dirty="0"/>
              <a:t>Nhật Bản </a:t>
            </a:r>
            <a:r>
              <a:rPr lang="vi-VN" sz="2800" dirty="0" smtClean="0"/>
              <a:t>53%</a:t>
            </a:r>
            <a:endParaRPr lang="en-US" sz="2800" dirty="0" smtClean="0"/>
          </a:p>
          <a:p>
            <a:pPr marL="457200" indent="-457200" algn="just">
              <a:buFont typeface="Arial" panose="020B0604020202020204" pitchFamily="34" charset="0"/>
              <a:buChar char="•"/>
            </a:pPr>
            <a:r>
              <a:rPr lang="vi-VN" sz="2800" dirty="0" smtClean="0"/>
              <a:t>Canada </a:t>
            </a:r>
            <a:r>
              <a:rPr lang="vi-VN" sz="2800" dirty="0"/>
              <a:t>51% </a:t>
            </a:r>
            <a:endParaRPr lang="en-US" sz="2800" dirty="0"/>
          </a:p>
          <a:p>
            <a:pPr marL="457200" indent="-457200" algn="just">
              <a:buFont typeface="Arial" panose="020B0604020202020204" pitchFamily="34" charset="0"/>
              <a:buChar char="•"/>
            </a:pPr>
            <a:r>
              <a:rPr lang="vi-VN" sz="2800" dirty="0" smtClean="0"/>
              <a:t>Australia </a:t>
            </a:r>
            <a:r>
              <a:rPr lang="vi-VN" sz="2800" dirty="0"/>
              <a:t>48%.</a:t>
            </a:r>
            <a:endParaRPr lang="en-US" sz="2800" dirty="0"/>
          </a:p>
        </p:txBody>
      </p:sp>
      <p:pic>
        <p:nvPicPr>
          <p:cNvPr id="11266" name="Picture 2" descr="Bài 2: Xây dựng kinh tế tri thức tại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b="20143"/>
          <a:stretch/>
        </p:blipFill>
        <p:spPr bwMode="auto">
          <a:xfrm>
            <a:off x="6324271" y="4321282"/>
            <a:ext cx="5515631" cy="241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04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51443"/>
            <a:ext cx="9144000" cy="643375"/>
          </a:xfrm>
        </p:spPr>
        <p:txBody>
          <a:bodyPr>
            <a:normAutofit/>
          </a:bodyPr>
          <a:lstStyle/>
          <a:p>
            <a:r>
              <a:rPr lang="en-US" sz="3600" dirty="0" err="1">
                <a:solidFill>
                  <a:srgbClr val="C00000"/>
                </a:solidFill>
              </a:rPr>
              <a:t>hoàn</a:t>
            </a:r>
            <a:r>
              <a:rPr lang="en-US" sz="3600" dirty="0">
                <a:solidFill>
                  <a:srgbClr val="C00000"/>
                </a:solidFill>
              </a:rPr>
              <a:t> </a:t>
            </a:r>
            <a:r>
              <a:rPr lang="en-US" sz="3600" dirty="0" err="1">
                <a:solidFill>
                  <a:srgbClr val="C00000"/>
                </a:solidFill>
              </a:rPr>
              <a:t>thành</a:t>
            </a:r>
            <a:r>
              <a:rPr lang="en-US" sz="3600" dirty="0">
                <a:solidFill>
                  <a:srgbClr val="C00000"/>
                </a:solidFill>
              </a:rPr>
              <a:t> </a:t>
            </a:r>
            <a:r>
              <a:rPr lang="en-US" sz="3600" dirty="0" err="1">
                <a:solidFill>
                  <a:srgbClr val="C00000"/>
                </a:solidFill>
              </a:rPr>
              <a:t>bảng</a:t>
            </a:r>
            <a:r>
              <a:rPr lang="en-US" sz="3600" dirty="0">
                <a:solidFill>
                  <a:srgbClr val="C00000"/>
                </a:solidFill>
              </a:rPr>
              <a:t> </a:t>
            </a:r>
            <a:r>
              <a:rPr lang="en-US" sz="3600" dirty="0" err="1">
                <a:solidFill>
                  <a:srgbClr val="C00000"/>
                </a:solidFill>
              </a:rPr>
              <a:t>thông</a:t>
            </a:r>
            <a:r>
              <a:rPr lang="en-US" sz="3600" dirty="0">
                <a:solidFill>
                  <a:srgbClr val="C00000"/>
                </a:solidFill>
              </a:rPr>
              <a:t> tin </a:t>
            </a:r>
          </a:p>
        </p:txBody>
      </p:sp>
      <p:graphicFrame>
        <p:nvGraphicFramePr>
          <p:cNvPr id="5" name="Table 4"/>
          <p:cNvGraphicFramePr>
            <a:graphicFrameLocks noGrp="1"/>
          </p:cNvGraphicFramePr>
          <p:nvPr>
            <p:extLst>
              <p:ext uri="{D42A27DB-BD31-4B8C-83A1-F6EECF244321}">
                <p14:modId xmlns:p14="http://schemas.microsoft.com/office/powerpoint/2010/main" val="3346655794"/>
              </p:ext>
            </p:extLst>
          </p:nvPr>
        </p:nvGraphicFramePr>
        <p:xfrm>
          <a:off x="172528" y="819807"/>
          <a:ext cx="11882836" cy="8396118"/>
        </p:xfrm>
        <a:graphic>
          <a:graphicData uri="http://schemas.openxmlformats.org/drawingml/2006/table">
            <a:tbl>
              <a:tblPr firstRow="1" firstCol="1" bandRow="1">
                <a:tableStyleId>{5C22544A-7EE6-4342-B048-85BDC9FD1C3A}</a:tableStyleId>
              </a:tblPr>
              <a:tblGrid>
                <a:gridCol w="799677">
                  <a:extLst>
                    <a:ext uri="{9D8B030D-6E8A-4147-A177-3AD203B41FA5}">
                      <a16:colId xmlns="" xmlns:a16="http://schemas.microsoft.com/office/drawing/2014/main" val="2016217933"/>
                    </a:ext>
                  </a:extLst>
                </a:gridCol>
                <a:gridCol w="1926270">
                  <a:extLst>
                    <a:ext uri="{9D8B030D-6E8A-4147-A177-3AD203B41FA5}">
                      <a16:colId xmlns="" xmlns:a16="http://schemas.microsoft.com/office/drawing/2014/main" val="4169680976"/>
                    </a:ext>
                  </a:extLst>
                </a:gridCol>
                <a:gridCol w="4269578">
                  <a:extLst>
                    <a:ext uri="{9D8B030D-6E8A-4147-A177-3AD203B41FA5}">
                      <a16:colId xmlns="" xmlns:a16="http://schemas.microsoft.com/office/drawing/2014/main" val="1375965441"/>
                    </a:ext>
                  </a:extLst>
                </a:gridCol>
                <a:gridCol w="4887311">
                  <a:extLst>
                    <a:ext uri="{9D8B030D-6E8A-4147-A177-3AD203B41FA5}">
                      <a16:colId xmlns="" xmlns:a16="http://schemas.microsoft.com/office/drawing/2014/main" val="3003184155"/>
                    </a:ext>
                  </a:extLst>
                </a:gridCol>
              </a:tblGrid>
              <a:tr h="531392">
                <a:tc gridSpan="2">
                  <a:txBody>
                    <a:bodyPr/>
                    <a:lstStyle/>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Nhóm nước phát triển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Nhóm nước đang phát triển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1610002"/>
                  </a:ext>
                </a:extLst>
              </a:tr>
              <a:tr h="1404634">
                <a:tc rowSpan="4">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p>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Kinh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tế</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vi-VN" sz="2400" dirty="0">
                          <a:solidFill>
                            <a:srgbClr val="C00000"/>
                          </a:solidFill>
                          <a:effectLst/>
                          <a:latin typeface="Times New Roman" panose="02020603050405020304" pitchFamily="18" charset="0"/>
                          <a:cs typeface="Times New Roman" panose="02020603050405020304" pitchFamily="18" charset="0"/>
                        </a:rPr>
                        <a:t>Qui mô kinh tế</a:t>
                      </a:r>
                      <a:r>
                        <a:rPr lang="vi-VN" sz="2400" dirty="0" smtClean="0">
                          <a:solidFill>
                            <a:srgbClr val="C00000"/>
                          </a:solidFill>
                          <a:effectLst/>
                          <a:latin typeface="Times New Roman" panose="02020603050405020304" pitchFamily="18" charset="0"/>
                          <a:cs typeface="Times New Roman" panose="02020603050405020304" pitchFamily="18" charset="0"/>
                        </a:rPr>
                        <a:t>:</a:t>
                      </a:r>
                      <a:endParaRPr lang="en-US" sz="2400" dirty="0" smtClean="0">
                        <a:solidFill>
                          <a:srgbClr val="C00000"/>
                        </a:solidFill>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0060302"/>
                  </a:ext>
                </a:extLst>
              </a:tr>
              <a:tr h="1017044">
                <a:tc vMerge="1">
                  <a:txBody>
                    <a:bodyPr/>
                    <a:lstStyle/>
                    <a:p>
                      <a:endParaRPr lang="en-US"/>
                    </a:p>
                  </a:txBody>
                  <a:tcPr/>
                </a:tc>
                <a:tc>
                  <a:txBody>
                    <a:bodyPr/>
                    <a:lstStyle/>
                    <a:p>
                      <a:pPr algn="just">
                        <a:lnSpc>
                          <a:spcPct val="115000"/>
                        </a:lnSpc>
                        <a:spcAft>
                          <a:spcPts val="0"/>
                        </a:spcAft>
                      </a:pPr>
                      <a:r>
                        <a:rPr lang="vi-VN" sz="2400" dirty="0">
                          <a:solidFill>
                            <a:srgbClr val="C00000"/>
                          </a:solidFill>
                          <a:effectLst/>
                          <a:latin typeface="Times New Roman" panose="02020603050405020304" pitchFamily="18" charset="0"/>
                          <a:cs typeface="Times New Roman" panose="02020603050405020304" pitchFamily="18" charset="0"/>
                        </a:rPr>
                        <a:t>Tốc độ tăng trưởng kinh tế</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06033388"/>
                  </a:ext>
                </a:extLst>
              </a:tr>
              <a:tr h="2398144">
                <a:tc vMerge="1">
                  <a:txBody>
                    <a:bodyPr/>
                    <a:lstStyle/>
                    <a:p>
                      <a:endParaRPr lang="en-US"/>
                    </a:p>
                  </a:txBody>
                  <a:tcPr/>
                </a:tc>
                <a:tc>
                  <a:txBody>
                    <a:bodyPr/>
                    <a:lstStyle/>
                    <a:p>
                      <a:pPr>
                        <a:lnSpc>
                          <a:spcPct val="107000"/>
                        </a:lnSpc>
                        <a:spcAft>
                          <a:spcPts val="0"/>
                        </a:spcAft>
                      </a:pPr>
                      <a:r>
                        <a:rPr lang="vi-VN" sz="2400" dirty="0">
                          <a:solidFill>
                            <a:srgbClr val="C00000"/>
                          </a:solidFill>
                          <a:effectLst/>
                          <a:latin typeface="Times New Roman" panose="02020603050405020304" pitchFamily="18" charset="0"/>
                          <a:cs typeface="Times New Roman" panose="02020603050405020304" pitchFamily="18" charset="0"/>
                        </a:rPr>
                        <a:t>Cơ cấu kinh tế</a:t>
                      </a:r>
                      <a:r>
                        <a:rPr lang="vi-VN" sz="2400" dirty="0" smtClean="0">
                          <a:solidFill>
                            <a:srgbClr val="C00000"/>
                          </a:solidFill>
                          <a:effectLst/>
                          <a:latin typeface="Times New Roman" panose="02020603050405020304" pitchFamily="18" charset="0"/>
                          <a:cs typeface="Times New Roman" panose="02020603050405020304" pitchFamily="18" charset="0"/>
                        </a:rPr>
                        <a:t>:</a:t>
                      </a:r>
                      <a:endParaRPr lang="en-US" sz="2400" dirty="0" smtClean="0">
                        <a:solidFill>
                          <a:srgbClr val="C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86660959"/>
                  </a:ext>
                </a:extLst>
              </a:tr>
              <a:tr h="2884136">
                <a:tc vMerge="1">
                  <a:txBody>
                    <a:bodyPr/>
                    <a:lstStyle/>
                    <a:p>
                      <a:endParaRPr lang="en-US"/>
                    </a:p>
                  </a:txBody>
                  <a:tcPr/>
                </a:tc>
                <a:tc>
                  <a:txBody>
                    <a:bodyPr/>
                    <a:lstStyle/>
                    <a:p>
                      <a:pPr>
                        <a:lnSpc>
                          <a:spcPct val="107000"/>
                        </a:lnSpc>
                        <a:spcAft>
                          <a:spcPts val="0"/>
                        </a:spcAft>
                      </a:pPr>
                      <a:r>
                        <a:rPr lang="vi-VN" sz="2400" dirty="0">
                          <a:solidFill>
                            <a:srgbClr val="C00000"/>
                          </a:solidFill>
                          <a:effectLst/>
                          <a:latin typeface="Times New Roman" panose="02020603050405020304" pitchFamily="18" charset="0"/>
                          <a:cs typeface="Times New Roman" panose="02020603050405020304" pitchFamily="18" charset="0"/>
                        </a:rPr>
                        <a:t>Trình độ phát triển kinh tế</a:t>
                      </a:r>
                      <a:r>
                        <a:rPr lang="vi-VN" sz="2400" dirty="0" smtClean="0">
                          <a:solidFill>
                            <a:srgbClr val="C00000"/>
                          </a:solidFill>
                          <a:effectLst/>
                          <a:latin typeface="Times New Roman" panose="02020603050405020304" pitchFamily="18" charset="0"/>
                          <a:cs typeface="Times New Roman" panose="02020603050405020304" pitchFamily="18" charset="0"/>
                        </a:rPr>
                        <a:t>:</a:t>
                      </a:r>
                      <a:endParaRPr lang="en-US" sz="2400" dirty="0" smtClean="0">
                        <a:solidFill>
                          <a:srgbClr val="C00000"/>
                        </a:solidFill>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2400" dirty="0" smtClean="0">
                        <a:solidFill>
                          <a:srgbClr val="C00000"/>
                        </a:solidFill>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98268104"/>
                  </a:ext>
                </a:extLst>
              </a:tr>
            </a:tbl>
          </a:graphicData>
        </a:graphic>
      </p:graphicFrame>
      <p:sp>
        <p:nvSpPr>
          <p:cNvPr id="6" name="Rectangle 5"/>
          <p:cNvSpPr/>
          <p:nvPr/>
        </p:nvSpPr>
        <p:spPr>
          <a:xfrm>
            <a:off x="2968510" y="1332583"/>
            <a:ext cx="4152247" cy="830997"/>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c</a:t>
            </a:r>
            <a:r>
              <a:rPr lang="en-US" sz="2400" dirty="0" err="1" smtClean="0">
                <a:latin typeface="Times New Roman" panose="02020603050405020304" pitchFamily="18" charset="0"/>
                <a:cs typeface="Times New Roman" panose="02020603050405020304" pitchFamily="18" charset="0"/>
              </a:rPr>
              <a:t>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mức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lớn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GDP </a:t>
            </a:r>
            <a:r>
              <a:rPr lang="en-US" sz="2400" dirty="0" err="1" smtClean="0">
                <a:latin typeface="Times New Roman" panose="02020603050405020304" pitchFamily="18" charset="0"/>
                <a:cs typeface="Times New Roman" panose="02020603050405020304" pitchFamily="18" charset="0"/>
              </a:rPr>
              <a:t>toàn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endParaRPr lang="en-US" sz="2400" dirty="0">
              <a:latin typeface="Times New Roman" panose="02020603050405020304" pitchFamily="18" charset="0"/>
              <a:cs typeface="Times New Roman" panose="02020603050405020304" pitchFamily="18" charset="0"/>
            </a:endParaRPr>
          </a:p>
        </p:txBody>
      </p:sp>
      <p:sp>
        <p:nvSpPr>
          <p:cNvPr id="7" name="Rectangle 6"/>
          <p:cNvSpPr/>
          <p:nvPr/>
        </p:nvSpPr>
        <p:spPr>
          <a:xfrm>
            <a:off x="7252137" y="1378750"/>
            <a:ext cx="4808483" cy="120032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c</a:t>
            </a:r>
            <a:r>
              <a:rPr lang="vi-VN" sz="2400" dirty="0" smtClean="0">
                <a:latin typeface="Times New Roman" panose="02020603050405020304" pitchFamily="18" charset="0"/>
                <a:cs typeface="Times New Roman" panose="02020603050405020304" pitchFamily="18" charset="0"/>
              </a:rPr>
              <a:t>ó </a:t>
            </a:r>
            <a:r>
              <a:rPr lang="vi-VN" sz="2400" dirty="0">
                <a:latin typeface="Times New Roman" panose="02020603050405020304" pitchFamily="18" charset="0"/>
                <a:cs typeface="Times New Roman" panose="02020603050405020304" pitchFamily="18" charset="0"/>
              </a:rPr>
              <a:t>quy mô GDP chiếm </a:t>
            </a:r>
            <a:r>
              <a:rPr lang="vi-VN" sz="2400" dirty="0">
                <a:solidFill>
                  <a:srgbClr val="C00000"/>
                </a:solidFill>
                <a:latin typeface="Times New Roman" panose="02020603050405020304" pitchFamily="18" charset="0"/>
                <a:cs typeface="Times New Roman" panose="02020603050405020304" pitchFamily="18" charset="0"/>
              </a:rPr>
              <a:t>tỉ trọng thấp </a:t>
            </a:r>
            <a:r>
              <a:rPr lang="vi-VN" sz="2400" dirty="0">
                <a:latin typeface="Times New Roman" panose="02020603050405020304" pitchFamily="18" charset="0"/>
                <a:cs typeface="Times New Roman" panose="02020603050405020304" pitchFamily="18" charset="0"/>
              </a:rPr>
              <a:t>trong cơ </a:t>
            </a:r>
            <a:r>
              <a:rPr lang="vi-VN" sz="2400" dirty="0" smtClean="0">
                <a:latin typeface="Times New Roman" panose="02020603050405020304" pitchFamily="18" charset="0"/>
                <a:cs typeface="Times New Roman" panose="02020603050405020304" pitchFamily="18" charset="0"/>
              </a:rPr>
              <a:t>cấu</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GDP </a:t>
            </a:r>
            <a:r>
              <a:rPr lang="vi-VN" sz="2400" dirty="0">
                <a:latin typeface="Times New Roman" panose="02020603050405020304" pitchFamily="18" charset="0"/>
                <a:cs typeface="Times New Roman" panose="02020603050405020304" pitchFamily="18" charset="0"/>
              </a:rPr>
              <a:t>toàn cầu (trừ Trung Quốc, Ấn Độ,...)</a:t>
            </a:r>
          </a:p>
        </p:txBody>
      </p:sp>
      <p:sp>
        <p:nvSpPr>
          <p:cNvPr id="8" name="Rectangle 7"/>
          <p:cNvSpPr/>
          <p:nvPr/>
        </p:nvSpPr>
        <p:spPr>
          <a:xfrm>
            <a:off x="3231270" y="3145297"/>
            <a:ext cx="4152247" cy="461665"/>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khá</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ổn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định</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7383517" y="3034001"/>
            <a:ext cx="4808483" cy="830997"/>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n</a:t>
            </a:r>
            <a:r>
              <a:rPr lang="en-US" sz="2400" dirty="0" err="1" smtClean="0">
                <a:latin typeface="Times New Roman" panose="02020603050405020304" pitchFamily="18" charset="0"/>
                <a:cs typeface="Times New Roman" panose="02020603050405020304" pitchFamily="18" charset="0"/>
              </a:rPr>
              <a:t>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trưởng</a:t>
            </a:r>
            <a:r>
              <a:rPr lang="en-US" sz="2400" dirty="0" smtClean="0">
                <a:latin typeface="Times New Roman" panose="02020603050405020304" pitchFamily="18" charset="0"/>
                <a:cs typeface="Times New Roman" panose="02020603050405020304" pitchFamily="18" charset="0"/>
              </a:rPr>
              <a:t> </a:t>
            </a:r>
            <a:r>
              <a:rPr lang="vi-VN" sz="2400" dirty="0" smtClean="0">
                <a:solidFill>
                  <a:srgbClr val="C00000"/>
                </a:solidFill>
                <a:latin typeface="Times New Roman" panose="02020603050405020304" pitchFamily="18" charset="0"/>
                <a:cs typeface="Times New Roman" panose="02020603050405020304" pitchFamily="18" charset="0"/>
              </a:rPr>
              <a:t>khá </a:t>
            </a:r>
            <a:r>
              <a:rPr lang="vi-VN" sz="2400" dirty="0">
                <a:solidFill>
                  <a:srgbClr val="C00000"/>
                </a:solidFill>
                <a:latin typeface="Times New Roman" panose="02020603050405020304" pitchFamily="18" charset="0"/>
                <a:cs typeface="Times New Roman" panose="02020603050405020304" pitchFamily="18" charset="0"/>
              </a:rPr>
              <a:t>nhanh</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968510" y="3975797"/>
            <a:ext cx="4152247" cy="2308324"/>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Một số nền kinh tế có sự chuyển dịch cơ cấu ngành kinh tế gần như đạt đến </a:t>
            </a:r>
            <a:r>
              <a:rPr lang="vi-VN" sz="2400" dirty="0">
                <a:solidFill>
                  <a:srgbClr val="C00000"/>
                </a:solidFill>
                <a:latin typeface="Times New Roman" panose="02020603050405020304" pitchFamily="18" charset="0"/>
                <a:cs typeface="Times New Roman" panose="02020603050405020304" pitchFamily="18" charset="0"/>
              </a:rPr>
              <a:t>ngưỡng giới hạn. </a:t>
            </a:r>
            <a:r>
              <a:rPr lang="vi-VN" sz="2400" dirty="0">
                <a:latin typeface="Times New Roman" panose="02020603050405020304" pitchFamily="18" charset="0"/>
                <a:cs typeface="Times New Roman" panose="02020603050405020304" pitchFamily="18" charset="0"/>
              </a:rPr>
              <a:t>Nền kinh tế đang chuyển từ kinh tế công nghiệp sang </a:t>
            </a:r>
            <a:r>
              <a:rPr lang="vi-VN" sz="2400" dirty="0">
                <a:solidFill>
                  <a:srgbClr val="C00000"/>
                </a:solidFill>
                <a:latin typeface="Times New Roman" panose="02020603050405020304" pitchFamily="18" charset="0"/>
                <a:cs typeface="Times New Roman" panose="02020603050405020304" pitchFamily="18" charset="0"/>
              </a:rPr>
              <a:t>kinh tế tri thức.</a:t>
            </a:r>
          </a:p>
        </p:txBody>
      </p:sp>
      <p:sp>
        <p:nvSpPr>
          <p:cNvPr id="11" name="Rectangle 10"/>
          <p:cNvSpPr/>
          <p:nvPr/>
        </p:nvSpPr>
        <p:spPr>
          <a:xfrm>
            <a:off x="7383516" y="4078319"/>
            <a:ext cx="4808483" cy="2308324"/>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Chuyển dịch theo hướng </a:t>
            </a:r>
            <a:r>
              <a:rPr lang="en-US" sz="2400" dirty="0" smtClean="0">
                <a:solidFill>
                  <a:srgbClr val="C00000"/>
                </a:solidFill>
                <a:latin typeface="Times New Roman" panose="02020603050405020304" pitchFamily="18" charset="0"/>
                <a:cs typeface="Times New Roman" panose="02020603050405020304" pitchFamily="18" charset="0"/>
              </a:rPr>
              <a:t>CNH</a:t>
            </a:r>
            <a:r>
              <a:rPr lang="vi-VN" sz="2400" dirty="0" smtClean="0">
                <a:solidFill>
                  <a:srgbClr val="C0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và </a:t>
            </a:r>
            <a:r>
              <a:rPr lang="en-US" sz="2400" dirty="0" smtClean="0">
                <a:solidFill>
                  <a:srgbClr val="C00000"/>
                </a:solidFill>
                <a:latin typeface="Times New Roman" panose="02020603050405020304" pitchFamily="18" charset="0"/>
                <a:cs typeface="Times New Roman" panose="02020603050405020304" pitchFamily="18" charset="0"/>
              </a:rPr>
              <a:t>HĐH</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Trong cơ cấu công nghiệp, ngành </a:t>
            </a:r>
            <a:r>
              <a:rPr lang="vi-VN" sz="2400" dirty="0" smtClean="0">
                <a:latin typeface="Times New Roman" panose="02020603050405020304" pitchFamily="18" charset="0"/>
                <a:cs typeface="Times New Roman" panose="02020603050405020304" pitchFamily="18" charset="0"/>
              </a:rPr>
              <a:t>chế </a:t>
            </a:r>
            <a:r>
              <a:rPr lang="vi-VN" sz="2400" dirty="0">
                <a:latin typeface="Times New Roman" panose="02020603050405020304" pitchFamily="18" charset="0"/>
                <a:cs typeface="Times New Roman" panose="02020603050405020304" pitchFamily="18" charset="0"/>
              </a:rPr>
              <a:t>biến chiếm tỉ trọng </a:t>
            </a:r>
            <a:r>
              <a:rPr lang="vi-VN" sz="2400" dirty="0">
                <a:solidFill>
                  <a:srgbClr val="C00000"/>
                </a:solidFill>
                <a:latin typeface="Times New Roman" panose="02020603050405020304" pitchFamily="18" charset="0"/>
                <a:cs typeface="Times New Roman" panose="02020603050405020304" pitchFamily="18" charset="0"/>
              </a:rPr>
              <a:t>chưa </a:t>
            </a:r>
            <a:r>
              <a:rPr lang="vi-VN" sz="2400" dirty="0" smtClean="0">
                <a:solidFill>
                  <a:srgbClr val="C00000"/>
                </a:solidFill>
                <a:latin typeface="Times New Roman" panose="02020603050405020304" pitchFamily="18" charset="0"/>
                <a:cs typeface="Times New Roman" panose="02020603050405020304" pitchFamily="18" charset="0"/>
              </a:rPr>
              <a:t>cao</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ngành </a:t>
            </a:r>
            <a:r>
              <a:rPr lang="vi-VN" sz="2400" dirty="0" smtClean="0">
                <a:latin typeface="Times New Roman" panose="02020603050405020304" pitchFamily="18" charset="0"/>
                <a:cs typeface="Times New Roman" panose="02020603050405020304" pitchFamily="18" charset="0"/>
              </a:rPr>
              <a:t>sử </a:t>
            </a:r>
            <a:r>
              <a:rPr lang="vi-VN" sz="2400" dirty="0">
                <a:latin typeface="Times New Roman" panose="02020603050405020304" pitchFamily="18" charset="0"/>
                <a:cs typeface="Times New Roman" panose="02020603050405020304" pitchFamily="18" charset="0"/>
              </a:rPr>
              <a:t>dụng </a:t>
            </a:r>
            <a:r>
              <a:rPr lang="vi-VN" sz="2400" dirty="0">
                <a:solidFill>
                  <a:srgbClr val="C00000"/>
                </a:solidFill>
                <a:latin typeface="Times New Roman" panose="02020603050405020304" pitchFamily="18" charset="0"/>
                <a:cs typeface="Times New Roman" panose="02020603050405020304" pitchFamily="18" charset="0"/>
              </a:rPr>
              <a:t>nhiều năng lượng, nguyên liệu, lao động</a:t>
            </a:r>
            <a:r>
              <a:rPr lang="vi-VN" sz="2400" dirty="0">
                <a:latin typeface="Times New Roman" panose="02020603050405020304" pitchFamily="18" charset="0"/>
                <a:cs typeface="Times New Roman" panose="02020603050405020304" pitchFamily="18" charset="0"/>
              </a:rPr>
              <a:t> còn chiếm tỉ trọng</a:t>
            </a:r>
            <a:r>
              <a:rPr lang="vi-VN" sz="2400" dirty="0">
                <a:solidFill>
                  <a:srgbClr val="C00000"/>
                </a:solidFill>
                <a:latin typeface="Times New Roman" panose="02020603050405020304" pitchFamily="18" charset="0"/>
                <a:cs typeface="Times New Roman" panose="02020603050405020304" pitchFamily="18" charset="0"/>
              </a:rPr>
              <a:t> lớn.</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2968511" y="6652956"/>
            <a:ext cx="4278370" cy="1569660"/>
          </a:xfrm>
          <a:prstGeom prst="rect">
            <a:avLst/>
          </a:prstGeom>
        </p:spPr>
        <p:txBody>
          <a:bodyPr wrap="square">
            <a:spAutoFit/>
          </a:bodyPr>
          <a:lstStyle/>
          <a:p>
            <a:r>
              <a:rPr lang="vi-VN" sz="2400" dirty="0">
                <a:solidFill>
                  <a:srgbClr val="C00000"/>
                </a:solidFill>
                <a:latin typeface="Times New Roman" panose="02020603050405020304" pitchFamily="18" charset="0"/>
                <a:cs typeface="Times New Roman" panose="02020603050405020304" pitchFamily="18" charset="0"/>
              </a:rPr>
              <a:t>cao, </a:t>
            </a:r>
            <a:r>
              <a:rPr lang="vi-VN" sz="2400" dirty="0">
                <a:latin typeface="Times New Roman" panose="02020603050405020304" pitchFamily="18" charset="0"/>
                <a:cs typeface="Times New Roman" panose="02020603050405020304" pitchFamily="18" charset="0"/>
              </a:rPr>
              <a:t>các ngành có hàm lượng </a:t>
            </a:r>
            <a:r>
              <a:rPr lang="vi-VN" sz="2400" dirty="0">
                <a:solidFill>
                  <a:srgbClr val="C00000"/>
                </a:solidFill>
                <a:latin typeface="Times New Roman" panose="02020603050405020304" pitchFamily="18" charset="0"/>
                <a:cs typeface="Times New Roman" panose="02020603050405020304" pitchFamily="18" charset="0"/>
              </a:rPr>
              <a:t>khoa học – công nghệ</a:t>
            </a:r>
            <a:r>
              <a:rPr lang="vi-VN" sz="2400" dirty="0">
                <a:latin typeface="Times New Roman" panose="02020603050405020304" pitchFamily="18" charset="0"/>
                <a:cs typeface="Times New Roman" panose="02020603050405020304" pitchFamily="18" charset="0"/>
              </a:rPr>
              <a:t> chiếm tỉ trọng </a:t>
            </a:r>
            <a:r>
              <a:rPr lang="vi-VN" sz="2400" dirty="0">
                <a:solidFill>
                  <a:srgbClr val="C00000"/>
                </a:solidFill>
                <a:latin typeface="Times New Roman" panose="02020603050405020304" pitchFamily="18" charset="0"/>
                <a:cs typeface="Times New Roman" panose="02020603050405020304" pitchFamily="18" charset="0"/>
              </a:rPr>
              <a:t>lớn</a:t>
            </a:r>
            <a:r>
              <a:rPr lang="vi-VN" sz="2400" dirty="0">
                <a:latin typeface="Times New Roman" panose="02020603050405020304" pitchFamily="18" charset="0"/>
                <a:cs typeface="Times New Roman" panose="02020603050405020304" pitchFamily="18" charset="0"/>
              </a:rPr>
              <a:t> trong sản xuất và thương mại.</a:t>
            </a: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7246881" y="6569868"/>
            <a:ext cx="4808483" cy="1569660"/>
          </a:xfrm>
          <a:prstGeom prst="rect">
            <a:avLst/>
          </a:prstGeom>
        </p:spPr>
        <p:txBody>
          <a:bodyPr wrap="square">
            <a:spAutoFit/>
          </a:bodyPr>
          <a:lstStyle/>
          <a:p>
            <a:r>
              <a:rPr lang="vi-VN" sz="2400" dirty="0">
                <a:solidFill>
                  <a:srgbClr val="C00000"/>
                </a:solidFill>
                <a:latin typeface="Times New Roman" panose="02020603050405020304" pitchFamily="18" charset="0"/>
                <a:cs typeface="Times New Roman" panose="02020603050405020304" pitchFamily="18" charset="0"/>
              </a:rPr>
              <a:t>thấp hơn, </a:t>
            </a:r>
            <a:r>
              <a:rPr lang="vi-VN" sz="2400" dirty="0">
                <a:latin typeface="Times New Roman" panose="02020603050405020304" pitchFamily="18" charset="0"/>
                <a:cs typeface="Times New Roman" panose="02020603050405020304" pitchFamily="18" charset="0"/>
              </a:rPr>
              <a:t>một số nước đang </a:t>
            </a:r>
            <a:r>
              <a:rPr lang="vi-VN" sz="2400" dirty="0">
                <a:solidFill>
                  <a:srgbClr val="C00000"/>
                </a:solidFill>
                <a:latin typeface="Times New Roman" panose="02020603050405020304" pitchFamily="18" charset="0"/>
                <a:cs typeface="Times New Roman" panose="02020603050405020304" pitchFamily="18" charset="0"/>
              </a:rPr>
              <a:t>bắt đầu chú trọng </a:t>
            </a:r>
            <a:r>
              <a:rPr lang="vi-VN" sz="2400" dirty="0">
                <a:latin typeface="Times New Roman" panose="02020603050405020304" pitchFamily="18" charset="0"/>
                <a:cs typeface="Times New Roman" panose="02020603050405020304" pitchFamily="18" charset="0"/>
              </a:rPr>
              <a:t>phát triển các ngành có hàm lượng </a:t>
            </a:r>
            <a:r>
              <a:rPr lang="vi-VN" sz="2400" dirty="0">
                <a:solidFill>
                  <a:srgbClr val="C00000"/>
                </a:solidFill>
                <a:latin typeface="Times New Roman" panose="02020603050405020304" pitchFamily="18" charset="0"/>
                <a:cs typeface="Times New Roman" panose="02020603050405020304" pitchFamily="18" charset="0"/>
              </a:rPr>
              <a:t>khoa học – công nghệ </a:t>
            </a:r>
            <a:r>
              <a:rPr lang="vi-VN" sz="2400" dirty="0">
                <a:latin typeface="Times New Roman" panose="02020603050405020304" pitchFamily="18" charset="0"/>
                <a:cs typeface="Times New Roman" panose="02020603050405020304" pitchFamily="18" charset="0"/>
              </a:rPr>
              <a:t>và </a:t>
            </a:r>
            <a:r>
              <a:rPr lang="vi-VN" sz="2400" dirty="0">
                <a:solidFill>
                  <a:srgbClr val="C00000"/>
                </a:solidFill>
                <a:latin typeface="Times New Roman" panose="02020603050405020304" pitchFamily="18" charset="0"/>
                <a:cs typeface="Times New Roman" panose="02020603050405020304" pitchFamily="18" charset="0"/>
              </a:rPr>
              <a:t>trí thức </a:t>
            </a:r>
            <a:r>
              <a:rPr lang="vi-VN" sz="2400" dirty="0">
                <a:latin typeface="Times New Roman" panose="02020603050405020304" pitchFamily="18" charset="0"/>
                <a:cs typeface="Times New Roman" panose="02020603050405020304" pitchFamily="18" charset="0"/>
              </a:rPr>
              <a:t>cao.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56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36" y="-595"/>
            <a:ext cx="12193057" cy="6858594"/>
          </a:xfrm>
          <a:prstGeom prst="rect">
            <a:avLst/>
          </a:prstGeom>
          <a:solidFill>
            <a:schemeClr val="accent1">
              <a:alpha val="78000"/>
            </a:schemeClr>
          </a:solidFill>
        </p:spPr>
      </p:pic>
      <p:sp>
        <p:nvSpPr>
          <p:cNvPr id="15" name="Rectangle 14"/>
          <p:cNvSpPr/>
          <p:nvPr/>
        </p:nvSpPr>
        <p:spPr>
          <a:xfrm>
            <a:off x="0" y="0"/>
            <a:ext cx="12208293" cy="6858000"/>
          </a:xfrm>
          <a:prstGeom prst="rect">
            <a:avLst/>
          </a:prstGeom>
          <a:solidFill>
            <a:srgbClr val="D8D0B9">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78372" y="2722563"/>
            <a:ext cx="11303875" cy="2387600"/>
          </a:xfrm>
        </p:spPr>
        <p:txBody>
          <a:bodyPr>
            <a:noAutofit/>
          </a:bodyPr>
          <a:lstStyle/>
          <a:p>
            <a:r>
              <a:rPr lang="vi-VN" sz="4400" dirty="0" smtClean="0">
                <a:solidFill>
                  <a:srgbClr val="7030A0"/>
                </a:solidFill>
              </a:rPr>
              <a:t>PHẦN </a:t>
            </a:r>
            <a:r>
              <a:rPr lang="en-US" sz="4400" dirty="0" smtClean="0">
                <a:solidFill>
                  <a:srgbClr val="7030A0"/>
                </a:solidFill>
              </a:rPr>
              <a:t>1: </a:t>
            </a:r>
            <a:br>
              <a:rPr lang="en-US" sz="4400" dirty="0" smtClean="0">
                <a:solidFill>
                  <a:srgbClr val="7030A0"/>
                </a:solidFill>
              </a:rPr>
            </a:br>
            <a:r>
              <a:rPr lang="vi-VN" sz="3600" dirty="0" smtClean="0">
                <a:solidFill>
                  <a:srgbClr val="7030A0"/>
                </a:solidFill>
              </a:rPr>
              <a:t>MỘT SỐ VẤN ĐỀ VỀ KINH TẾ - XÃ HỘI THẾ GIỚI</a:t>
            </a:r>
            <a:r>
              <a:rPr lang="en-US" sz="3600" dirty="0" smtClean="0">
                <a:solidFill>
                  <a:srgbClr val="7030A0"/>
                </a:solidFill>
              </a:rPr>
              <a:t/>
            </a:r>
            <a:br>
              <a:rPr lang="en-US" sz="3600" dirty="0" smtClean="0">
                <a:solidFill>
                  <a:srgbClr val="7030A0"/>
                </a:solidFill>
              </a:rPr>
            </a:br>
            <a:r>
              <a:rPr lang="vi-VN" sz="4800" dirty="0" smtClean="0">
                <a:solidFill>
                  <a:srgbClr val="C00000"/>
                </a:solidFill>
              </a:rPr>
              <a:t/>
            </a:r>
            <a:br>
              <a:rPr lang="vi-VN" sz="4800" dirty="0" smtClean="0">
                <a:solidFill>
                  <a:srgbClr val="C00000"/>
                </a:solidFill>
              </a:rPr>
            </a:br>
            <a:r>
              <a:rPr lang="vi-VN" sz="4800" dirty="0" smtClean="0">
                <a:solidFill>
                  <a:srgbClr val="C00000"/>
                </a:solidFill>
              </a:rPr>
              <a:t>Bài 1. </a:t>
            </a:r>
            <a:r>
              <a:rPr lang="en-US" sz="4800" dirty="0" smtClean="0">
                <a:solidFill>
                  <a:srgbClr val="C00000"/>
                </a:solidFill>
              </a:rPr>
              <a:t/>
            </a:r>
            <a:br>
              <a:rPr lang="en-US" sz="4800" dirty="0" smtClean="0">
                <a:solidFill>
                  <a:srgbClr val="C00000"/>
                </a:solidFill>
              </a:rPr>
            </a:br>
            <a:r>
              <a:rPr lang="vi-VN" sz="4800" dirty="0" smtClean="0">
                <a:solidFill>
                  <a:srgbClr val="C00000"/>
                </a:solidFill>
              </a:rPr>
              <a:t>SỰ KHÁC BIỆT VỀ TRÌNH ĐỘ</a:t>
            </a:r>
            <a:br>
              <a:rPr lang="vi-VN" sz="4800" dirty="0" smtClean="0">
                <a:solidFill>
                  <a:srgbClr val="C00000"/>
                </a:solidFill>
              </a:rPr>
            </a:br>
            <a:r>
              <a:rPr lang="vi-VN" sz="4800" dirty="0" smtClean="0">
                <a:solidFill>
                  <a:srgbClr val="C00000"/>
                </a:solidFill>
              </a:rPr>
              <a:t>PHÁT TRIỂN KINH TẾ - XÃ HỘI CỦA CÁC NHÓM NƯỚC</a:t>
            </a:r>
            <a:endParaRPr lang="en-US" sz="4800" dirty="0">
              <a:solidFill>
                <a:srgbClr val="C00000"/>
              </a:solidFill>
            </a:endParaRPr>
          </a:p>
        </p:txBody>
      </p:sp>
      <p:sp>
        <p:nvSpPr>
          <p:cNvPr id="3" name="Subtitle 2"/>
          <p:cNvSpPr>
            <a:spLocks noGrp="1"/>
          </p:cNvSpPr>
          <p:nvPr>
            <p:ph type="subTitle" idx="1"/>
          </p:nvPr>
        </p:nvSpPr>
        <p:spPr>
          <a:xfrm>
            <a:off x="1539765" y="5644054"/>
            <a:ext cx="9144000" cy="1213945"/>
          </a:xfrm>
        </p:spPr>
        <p:txBody>
          <a:bodyPr>
            <a:normAutofit/>
          </a:bodyPr>
          <a:lstStyle/>
          <a:p>
            <a:r>
              <a:rPr lang="en-US" sz="3200" dirty="0" smtClean="0"/>
              <a:t>(01 </a:t>
            </a:r>
            <a:r>
              <a:rPr lang="en-US" sz="3200" dirty="0" err="1" smtClean="0"/>
              <a:t>tiết</a:t>
            </a:r>
            <a:r>
              <a:rPr lang="en-US" sz="3200" dirty="0" smtClean="0"/>
              <a:t>)</a:t>
            </a:r>
            <a:endParaRPr lang="en-US" sz="3200" dirty="0"/>
          </a:p>
        </p:txBody>
      </p:sp>
    </p:spTree>
    <p:extLst>
      <p:ext uri="{BB962C8B-B14F-4D97-AF65-F5344CB8AC3E}">
        <p14:creationId xmlns:p14="http://schemas.microsoft.com/office/powerpoint/2010/main" val="130256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51443"/>
            <a:ext cx="9144000" cy="643375"/>
          </a:xfrm>
        </p:spPr>
        <p:txBody>
          <a:bodyPr>
            <a:normAutofit/>
          </a:bodyPr>
          <a:lstStyle/>
          <a:p>
            <a:r>
              <a:rPr lang="en-US" sz="3600" dirty="0" err="1">
                <a:solidFill>
                  <a:srgbClr val="C00000"/>
                </a:solidFill>
              </a:rPr>
              <a:t>hoàn</a:t>
            </a:r>
            <a:r>
              <a:rPr lang="en-US" sz="3600" dirty="0">
                <a:solidFill>
                  <a:srgbClr val="C00000"/>
                </a:solidFill>
              </a:rPr>
              <a:t> </a:t>
            </a:r>
            <a:r>
              <a:rPr lang="en-US" sz="3600" dirty="0" err="1">
                <a:solidFill>
                  <a:srgbClr val="C00000"/>
                </a:solidFill>
              </a:rPr>
              <a:t>thành</a:t>
            </a:r>
            <a:r>
              <a:rPr lang="en-US" sz="3600" dirty="0">
                <a:solidFill>
                  <a:srgbClr val="C00000"/>
                </a:solidFill>
              </a:rPr>
              <a:t> </a:t>
            </a:r>
            <a:r>
              <a:rPr lang="en-US" sz="3600" dirty="0" err="1">
                <a:solidFill>
                  <a:srgbClr val="C00000"/>
                </a:solidFill>
              </a:rPr>
              <a:t>bảng</a:t>
            </a:r>
            <a:r>
              <a:rPr lang="en-US" sz="3600" dirty="0">
                <a:solidFill>
                  <a:srgbClr val="C00000"/>
                </a:solidFill>
              </a:rPr>
              <a:t> </a:t>
            </a:r>
            <a:r>
              <a:rPr lang="en-US" sz="3600" dirty="0" err="1">
                <a:solidFill>
                  <a:srgbClr val="C00000"/>
                </a:solidFill>
              </a:rPr>
              <a:t>thông</a:t>
            </a:r>
            <a:r>
              <a:rPr lang="en-US" sz="3600" dirty="0">
                <a:solidFill>
                  <a:srgbClr val="C00000"/>
                </a:solidFill>
              </a:rPr>
              <a:t> tin </a:t>
            </a:r>
          </a:p>
        </p:txBody>
      </p:sp>
      <p:graphicFrame>
        <p:nvGraphicFramePr>
          <p:cNvPr id="5" name="Table 4"/>
          <p:cNvGraphicFramePr>
            <a:graphicFrameLocks noGrp="1"/>
          </p:cNvGraphicFramePr>
          <p:nvPr>
            <p:extLst>
              <p:ext uri="{D42A27DB-BD31-4B8C-83A1-F6EECF244321}">
                <p14:modId xmlns:p14="http://schemas.microsoft.com/office/powerpoint/2010/main" val="1794481789"/>
              </p:ext>
            </p:extLst>
          </p:nvPr>
        </p:nvGraphicFramePr>
        <p:xfrm>
          <a:off x="172528" y="819807"/>
          <a:ext cx="11882836" cy="5945270"/>
        </p:xfrm>
        <a:graphic>
          <a:graphicData uri="http://schemas.openxmlformats.org/drawingml/2006/table">
            <a:tbl>
              <a:tblPr firstRow="1" firstCol="1" bandRow="1">
                <a:tableStyleId>{5C22544A-7EE6-4342-B048-85BDC9FD1C3A}</a:tableStyleId>
              </a:tblPr>
              <a:tblGrid>
                <a:gridCol w="799677">
                  <a:extLst>
                    <a:ext uri="{9D8B030D-6E8A-4147-A177-3AD203B41FA5}">
                      <a16:colId xmlns="" xmlns:a16="http://schemas.microsoft.com/office/drawing/2014/main" val="2016217933"/>
                    </a:ext>
                  </a:extLst>
                </a:gridCol>
                <a:gridCol w="1926270">
                  <a:extLst>
                    <a:ext uri="{9D8B030D-6E8A-4147-A177-3AD203B41FA5}">
                      <a16:colId xmlns="" xmlns:a16="http://schemas.microsoft.com/office/drawing/2014/main" val="4169680976"/>
                    </a:ext>
                  </a:extLst>
                </a:gridCol>
                <a:gridCol w="4269578">
                  <a:extLst>
                    <a:ext uri="{9D8B030D-6E8A-4147-A177-3AD203B41FA5}">
                      <a16:colId xmlns="" xmlns:a16="http://schemas.microsoft.com/office/drawing/2014/main" val="1375965441"/>
                    </a:ext>
                  </a:extLst>
                </a:gridCol>
                <a:gridCol w="4887311">
                  <a:extLst>
                    <a:ext uri="{9D8B030D-6E8A-4147-A177-3AD203B41FA5}">
                      <a16:colId xmlns="" xmlns:a16="http://schemas.microsoft.com/office/drawing/2014/main" val="3003184155"/>
                    </a:ext>
                  </a:extLst>
                </a:gridCol>
              </a:tblGrid>
              <a:tr h="531392">
                <a:tc gridSpan="2">
                  <a:txBody>
                    <a:bodyPr/>
                    <a:lstStyle/>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Nhóm nước phát triển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Nhóm nước đang phát triển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1610002"/>
                  </a:ext>
                </a:extLst>
              </a:tr>
              <a:tr h="753646">
                <a:tc rowSpan="4">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p>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Kinh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tế</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vi-VN" sz="2400" dirty="0">
                          <a:solidFill>
                            <a:srgbClr val="C00000"/>
                          </a:solidFill>
                          <a:effectLst/>
                          <a:latin typeface="Times New Roman" panose="02020603050405020304" pitchFamily="18" charset="0"/>
                          <a:cs typeface="Times New Roman" panose="02020603050405020304" pitchFamily="18" charset="0"/>
                        </a:rPr>
                        <a:t>Qui mô kinh tế</a:t>
                      </a:r>
                      <a:r>
                        <a:rPr lang="vi-VN" sz="2400" dirty="0" smtClean="0">
                          <a:solidFill>
                            <a:srgbClr val="C00000"/>
                          </a:solidFill>
                          <a:effectLst/>
                          <a:latin typeface="Times New Roman" panose="02020603050405020304" pitchFamily="18" charset="0"/>
                          <a:cs typeface="Times New Roman" panose="02020603050405020304" pitchFamily="18" charset="0"/>
                        </a:rPr>
                        <a:t>:</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0060302"/>
                  </a:ext>
                </a:extLst>
              </a:tr>
              <a:tr h="1017044">
                <a:tc vMerge="1">
                  <a:txBody>
                    <a:bodyPr/>
                    <a:lstStyle/>
                    <a:p>
                      <a:endParaRPr lang="en-US"/>
                    </a:p>
                  </a:txBody>
                  <a:tcPr/>
                </a:tc>
                <a:tc>
                  <a:txBody>
                    <a:bodyPr/>
                    <a:lstStyle/>
                    <a:p>
                      <a:pPr algn="just">
                        <a:lnSpc>
                          <a:spcPct val="115000"/>
                        </a:lnSpc>
                        <a:spcAft>
                          <a:spcPts val="0"/>
                        </a:spcAft>
                      </a:pPr>
                      <a:r>
                        <a:rPr lang="vi-VN" sz="2400" dirty="0">
                          <a:solidFill>
                            <a:srgbClr val="C00000"/>
                          </a:solidFill>
                          <a:effectLst/>
                          <a:latin typeface="Times New Roman" panose="02020603050405020304" pitchFamily="18" charset="0"/>
                          <a:cs typeface="Times New Roman" panose="02020603050405020304" pitchFamily="18" charset="0"/>
                        </a:rPr>
                        <a:t>Tốc độ tăng trưởng kinh tế</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06033388"/>
                  </a:ext>
                </a:extLst>
              </a:tr>
              <a:tr h="722789">
                <a:tc vMerge="1">
                  <a:txBody>
                    <a:bodyPr/>
                    <a:lstStyle/>
                    <a:p>
                      <a:endParaRPr lang="en-US"/>
                    </a:p>
                  </a:txBody>
                  <a:tcPr/>
                </a:tc>
                <a:tc>
                  <a:txBody>
                    <a:bodyPr/>
                    <a:lstStyle/>
                    <a:p>
                      <a:pPr>
                        <a:lnSpc>
                          <a:spcPct val="107000"/>
                        </a:lnSpc>
                        <a:spcAft>
                          <a:spcPts val="0"/>
                        </a:spcAft>
                      </a:pPr>
                      <a:r>
                        <a:rPr lang="vi-VN" sz="2400" dirty="0">
                          <a:solidFill>
                            <a:srgbClr val="C00000"/>
                          </a:solidFill>
                          <a:effectLst/>
                          <a:latin typeface="Times New Roman" panose="02020603050405020304" pitchFamily="18" charset="0"/>
                          <a:cs typeface="Times New Roman" panose="02020603050405020304" pitchFamily="18" charset="0"/>
                        </a:rPr>
                        <a:t>Cơ cấu kinh tế</a:t>
                      </a:r>
                      <a:r>
                        <a:rPr lang="vi-VN" sz="2400" dirty="0" smtClean="0">
                          <a:solidFill>
                            <a:srgbClr val="C00000"/>
                          </a:solidFill>
                          <a:effectLst/>
                          <a:latin typeface="Times New Roman" panose="02020603050405020304" pitchFamily="18" charset="0"/>
                          <a:cs typeface="Times New Roman" panose="02020603050405020304" pitchFamily="18" charset="0"/>
                        </a:rPr>
                        <a:t>:</a:t>
                      </a:r>
                      <a:endParaRPr lang="en-US" sz="2400" dirty="0" smtClean="0">
                        <a:solidFill>
                          <a:srgbClr val="C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86660959"/>
                  </a:ext>
                </a:extLst>
              </a:tr>
              <a:tr h="2884136">
                <a:tc vMerge="1">
                  <a:txBody>
                    <a:bodyPr/>
                    <a:lstStyle/>
                    <a:p>
                      <a:endParaRPr lang="en-US"/>
                    </a:p>
                  </a:txBody>
                  <a:tcPr/>
                </a:tc>
                <a:tc>
                  <a:txBody>
                    <a:bodyPr/>
                    <a:lstStyle/>
                    <a:p>
                      <a:pPr>
                        <a:lnSpc>
                          <a:spcPct val="107000"/>
                        </a:lnSpc>
                        <a:spcAft>
                          <a:spcPts val="0"/>
                        </a:spcAft>
                      </a:pPr>
                      <a:endParaRPr lang="en-US" sz="2400" dirty="0" smtClean="0">
                        <a:solidFill>
                          <a:srgbClr val="C00000"/>
                        </a:solidFill>
                        <a:effectLst/>
                        <a:latin typeface="Times New Roman" panose="02020603050405020304" pitchFamily="18" charset="0"/>
                        <a:cs typeface="Times New Roman" panose="02020603050405020304" pitchFamily="18" charset="0"/>
                      </a:endParaRPr>
                    </a:p>
                    <a:p>
                      <a:pPr>
                        <a:lnSpc>
                          <a:spcPct val="107000"/>
                        </a:lnSpc>
                        <a:spcAft>
                          <a:spcPts val="0"/>
                        </a:spcAft>
                      </a:pPr>
                      <a:r>
                        <a:rPr lang="vi-VN" sz="2400" dirty="0" smtClean="0">
                          <a:solidFill>
                            <a:srgbClr val="C00000"/>
                          </a:solidFill>
                          <a:effectLst/>
                          <a:latin typeface="Times New Roman" panose="02020603050405020304" pitchFamily="18" charset="0"/>
                          <a:cs typeface="Times New Roman" panose="02020603050405020304" pitchFamily="18" charset="0"/>
                        </a:rPr>
                        <a:t>Trình </a:t>
                      </a:r>
                      <a:r>
                        <a:rPr lang="vi-VN" sz="2400" dirty="0">
                          <a:solidFill>
                            <a:srgbClr val="C00000"/>
                          </a:solidFill>
                          <a:effectLst/>
                          <a:latin typeface="Times New Roman" panose="02020603050405020304" pitchFamily="18" charset="0"/>
                          <a:cs typeface="Times New Roman" panose="02020603050405020304" pitchFamily="18" charset="0"/>
                        </a:rPr>
                        <a:t>độ phát triển kinh tế</a:t>
                      </a:r>
                      <a:r>
                        <a:rPr lang="vi-VN" sz="2400" dirty="0" smtClean="0">
                          <a:solidFill>
                            <a:srgbClr val="C00000"/>
                          </a:solidFill>
                          <a:effectLst/>
                          <a:latin typeface="Times New Roman" panose="02020603050405020304" pitchFamily="18" charset="0"/>
                          <a:cs typeface="Times New Roman" panose="02020603050405020304" pitchFamily="18" charset="0"/>
                        </a:rPr>
                        <a:t>:</a:t>
                      </a:r>
                      <a:endParaRPr lang="en-US" sz="2400" dirty="0" smtClean="0">
                        <a:solidFill>
                          <a:srgbClr val="C00000"/>
                        </a:solidFill>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2400" dirty="0" smtClean="0">
                        <a:solidFill>
                          <a:srgbClr val="C00000"/>
                        </a:solidFill>
                        <a:effectLst/>
                        <a:latin typeface="Times New Roman" panose="02020603050405020304" pitchFamily="18" charset="0"/>
                        <a:cs typeface="Times New Roman" panose="02020603050405020304" pitchFamily="18" charset="0"/>
                      </a:endParaRPr>
                    </a:p>
                    <a:p>
                      <a:pPr>
                        <a:lnSpc>
                          <a:spcPct val="107000"/>
                        </a:lnSpc>
                        <a:spcAft>
                          <a:spcPts val="0"/>
                        </a:spcAft>
                      </a:pP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98268104"/>
                  </a:ext>
                </a:extLst>
              </a:tr>
            </a:tbl>
          </a:graphicData>
        </a:graphic>
      </p:graphicFrame>
      <p:sp>
        <p:nvSpPr>
          <p:cNvPr id="12" name="Rectangle 11"/>
          <p:cNvSpPr/>
          <p:nvPr/>
        </p:nvSpPr>
        <p:spPr>
          <a:xfrm>
            <a:off x="3123786" y="4099537"/>
            <a:ext cx="4278370" cy="1569660"/>
          </a:xfrm>
          <a:prstGeom prst="rect">
            <a:avLst/>
          </a:prstGeom>
        </p:spPr>
        <p:txBody>
          <a:bodyPr wrap="square">
            <a:spAutoFit/>
          </a:bodyPr>
          <a:lstStyle/>
          <a:p>
            <a:r>
              <a:rPr lang="vi-VN" sz="2400" dirty="0">
                <a:solidFill>
                  <a:srgbClr val="C00000"/>
                </a:solidFill>
                <a:latin typeface="Times New Roman" panose="02020603050405020304" pitchFamily="18" charset="0"/>
                <a:cs typeface="Times New Roman" panose="02020603050405020304" pitchFamily="18" charset="0"/>
              </a:rPr>
              <a:t>cao, </a:t>
            </a:r>
            <a:r>
              <a:rPr lang="vi-VN" sz="2400" dirty="0">
                <a:solidFill>
                  <a:prstClr val="black"/>
                </a:solidFill>
                <a:latin typeface="Times New Roman" panose="02020603050405020304" pitchFamily="18" charset="0"/>
                <a:cs typeface="Times New Roman" panose="02020603050405020304" pitchFamily="18" charset="0"/>
              </a:rPr>
              <a:t>các ngành có hàm lượng </a:t>
            </a:r>
            <a:r>
              <a:rPr lang="vi-VN" sz="2400" dirty="0">
                <a:solidFill>
                  <a:srgbClr val="C00000"/>
                </a:solidFill>
                <a:latin typeface="Times New Roman" panose="02020603050405020304" pitchFamily="18" charset="0"/>
                <a:cs typeface="Times New Roman" panose="02020603050405020304" pitchFamily="18" charset="0"/>
              </a:rPr>
              <a:t>khoa học – công nghệ</a:t>
            </a:r>
            <a:r>
              <a:rPr lang="vi-VN" sz="2400" dirty="0">
                <a:solidFill>
                  <a:prstClr val="black"/>
                </a:solidFill>
                <a:latin typeface="Times New Roman" panose="02020603050405020304" pitchFamily="18" charset="0"/>
                <a:cs typeface="Times New Roman" panose="02020603050405020304" pitchFamily="18" charset="0"/>
              </a:rPr>
              <a:t> chiếm tỉ trọng </a:t>
            </a:r>
            <a:r>
              <a:rPr lang="vi-VN" sz="2400" dirty="0">
                <a:solidFill>
                  <a:srgbClr val="C00000"/>
                </a:solidFill>
                <a:latin typeface="Times New Roman" panose="02020603050405020304" pitchFamily="18" charset="0"/>
                <a:cs typeface="Times New Roman" panose="02020603050405020304" pitchFamily="18" charset="0"/>
              </a:rPr>
              <a:t>lớn</a:t>
            </a:r>
            <a:r>
              <a:rPr lang="vi-VN" sz="2400" dirty="0">
                <a:solidFill>
                  <a:prstClr val="black"/>
                </a:solidFill>
                <a:latin typeface="Times New Roman" panose="02020603050405020304" pitchFamily="18" charset="0"/>
                <a:cs typeface="Times New Roman" panose="02020603050405020304" pitchFamily="18" charset="0"/>
              </a:rPr>
              <a:t> trong sản xuất và thương mại.</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374198" y="4099537"/>
            <a:ext cx="4808483" cy="1569660"/>
          </a:xfrm>
          <a:prstGeom prst="rect">
            <a:avLst/>
          </a:prstGeom>
        </p:spPr>
        <p:txBody>
          <a:bodyPr wrap="square">
            <a:spAutoFit/>
          </a:bodyPr>
          <a:lstStyle/>
          <a:p>
            <a:r>
              <a:rPr lang="vi-VN" sz="2400" dirty="0">
                <a:solidFill>
                  <a:srgbClr val="C00000"/>
                </a:solidFill>
                <a:latin typeface="Times New Roman" panose="02020603050405020304" pitchFamily="18" charset="0"/>
                <a:cs typeface="Times New Roman" panose="02020603050405020304" pitchFamily="18" charset="0"/>
              </a:rPr>
              <a:t>thấp hơn, </a:t>
            </a:r>
            <a:r>
              <a:rPr lang="vi-VN" sz="2400" dirty="0">
                <a:solidFill>
                  <a:prstClr val="black"/>
                </a:solidFill>
                <a:latin typeface="Times New Roman" panose="02020603050405020304" pitchFamily="18" charset="0"/>
                <a:cs typeface="Times New Roman" panose="02020603050405020304" pitchFamily="18" charset="0"/>
              </a:rPr>
              <a:t>một số nước đang </a:t>
            </a:r>
            <a:r>
              <a:rPr lang="vi-VN" sz="2400" dirty="0">
                <a:solidFill>
                  <a:srgbClr val="C00000"/>
                </a:solidFill>
                <a:latin typeface="Times New Roman" panose="02020603050405020304" pitchFamily="18" charset="0"/>
                <a:cs typeface="Times New Roman" panose="02020603050405020304" pitchFamily="18" charset="0"/>
              </a:rPr>
              <a:t>bắt đầu chú trọng </a:t>
            </a:r>
            <a:r>
              <a:rPr lang="vi-VN" sz="2400" dirty="0">
                <a:solidFill>
                  <a:prstClr val="black"/>
                </a:solidFill>
                <a:latin typeface="Times New Roman" panose="02020603050405020304" pitchFamily="18" charset="0"/>
                <a:cs typeface="Times New Roman" panose="02020603050405020304" pitchFamily="18" charset="0"/>
              </a:rPr>
              <a:t>phát triển các ngành có hàm lượng </a:t>
            </a:r>
            <a:r>
              <a:rPr lang="vi-VN" sz="2400" dirty="0">
                <a:solidFill>
                  <a:srgbClr val="C00000"/>
                </a:solidFill>
                <a:latin typeface="Times New Roman" panose="02020603050405020304" pitchFamily="18" charset="0"/>
                <a:cs typeface="Times New Roman" panose="02020603050405020304" pitchFamily="18" charset="0"/>
              </a:rPr>
              <a:t>khoa học – công nghệ </a:t>
            </a:r>
            <a:r>
              <a:rPr lang="vi-VN" sz="2400" dirty="0">
                <a:solidFill>
                  <a:prstClr val="black"/>
                </a:solidFill>
                <a:latin typeface="Times New Roman" panose="02020603050405020304" pitchFamily="18" charset="0"/>
                <a:cs typeface="Times New Roman" panose="02020603050405020304" pitchFamily="18" charset="0"/>
              </a:rPr>
              <a:t>và </a:t>
            </a:r>
            <a:r>
              <a:rPr lang="vi-VN" sz="2400" dirty="0">
                <a:solidFill>
                  <a:srgbClr val="C00000"/>
                </a:solidFill>
                <a:latin typeface="Times New Roman" panose="02020603050405020304" pitchFamily="18" charset="0"/>
                <a:cs typeface="Times New Roman" panose="02020603050405020304" pitchFamily="18" charset="0"/>
              </a:rPr>
              <a:t>trí thức </a:t>
            </a:r>
            <a:r>
              <a:rPr lang="vi-VN" sz="2400" dirty="0">
                <a:solidFill>
                  <a:prstClr val="black"/>
                </a:solidFill>
                <a:latin typeface="Times New Roman" panose="02020603050405020304" pitchFamily="18" charset="0"/>
                <a:cs typeface="Times New Roman" panose="02020603050405020304" pitchFamily="18" charset="0"/>
              </a:rPr>
              <a:t>cao.</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6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292972558"/>
              </p:ext>
            </p:extLst>
          </p:nvPr>
        </p:nvGraphicFramePr>
        <p:xfrm>
          <a:off x="235059" y="687323"/>
          <a:ext cx="11721883" cy="6006573"/>
        </p:xfrm>
        <a:graphic>
          <a:graphicData uri="http://schemas.openxmlformats.org/drawingml/2006/table">
            <a:tbl>
              <a:tblPr>
                <a:tableStyleId>{5C22544A-7EE6-4342-B048-85BDC9FD1C3A}</a:tableStyleId>
              </a:tblPr>
              <a:tblGrid>
                <a:gridCol w="1024398">
                  <a:extLst>
                    <a:ext uri="{9D8B030D-6E8A-4147-A177-3AD203B41FA5}">
                      <a16:colId xmlns="" xmlns:a16="http://schemas.microsoft.com/office/drawing/2014/main" val="1597261371"/>
                    </a:ext>
                  </a:extLst>
                </a:gridCol>
                <a:gridCol w="2791450">
                  <a:extLst>
                    <a:ext uri="{9D8B030D-6E8A-4147-A177-3AD203B41FA5}">
                      <a16:colId xmlns="" xmlns:a16="http://schemas.microsoft.com/office/drawing/2014/main" val="1700107815"/>
                    </a:ext>
                  </a:extLst>
                </a:gridCol>
                <a:gridCol w="1530087">
                  <a:extLst>
                    <a:ext uri="{9D8B030D-6E8A-4147-A177-3AD203B41FA5}">
                      <a16:colId xmlns="" xmlns:a16="http://schemas.microsoft.com/office/drawing/2014/main" val="471424353"/>
                    </a:ext>
                  </a:extLst>
                </a:gridCol>
                <a:gridCol w="2260820">
                  <a:extLst>
                    <a:ext uri="{9D8B030D-6E8A-4147-A177-3AD203B41FA5}">
                      <a16:colId xmlns="" xmlns:a16="http://schemas.microsoft.com/office/drawing/2014/main" val="1372807193"/>
                    </a:ext>
                  </a:extLst>
                </a:gridCol>
                <a:gridCol w="2057564">
                  <a:extLst>
                    <a:ext uri="{9D8B030D-6E8A-4147-A177-3AD203B41FA5}">
                      <a16:colId xmlns="" xmlns:a16="http://schemas.microsoft.com/office/drawing/2014/main" val="388612230"/>
                    </a:ext>
                  </a:extLst>
                </a:gridCol>
                <a:gridCol w="2057564">
                  <a:extLst>
                    <a:ext uri="{9D8B030D-6E8A-4147-A177-3AD203B41FA5}">
                      <a16:colId xmlns="" xmlns:a16="http://schemas.microsoft.com/office/drawing/2014/main" val="1771145597"/>
                    </a:ext>
                  </a:extLst>
                </a:gridCol>
              </a:tblGrid>
              <a:tr h="430418">
                <a:tc rowSpan="2" gridSpan="2">
                  <a:txBody>
                    <a:bodyPr/>
                    <a:lstStyle/>
                    <a:p>
                      <a:pPr marL="1016000" indent="203200">
                        <a:lnSpc>
                          <a:spcPct val="127000"/>
                        </a:lnSpc>
                        <a:spcAft>
                          <a:spcPts val="200"/>
                        </a:spcAft>
                      </a:pPr>
                      <a:r>
                        <a:rPr lang="en-US" sz="2400" dirty="0" smtClean="0">
                          <a:effectLst/>
                        </a:rPr>
                        <a:t>         </a:t>
                      </a:r>
                      <a:r>
                        <a:rPr lang="en-US" sz="2400" dirty="0" err="1" smtClean="0">
                          <a:effectLst/>
                        </a:rPr>
                        <a:t>Nhóm</a:t>
                      </a:r>
                      <a:r>
                        <a:rPr lang="en-US" sz="2400" dirty="0" smtClean="0">
                          <a:effectLst/>
                        </a:rPr>
                        <a:t> </a:t>
                      </a:r>
                      <a:r>
                        <a:rPr lang="en-US" sz="2400" dirty="0" err="1">
                          <a:effectLst/>
                        </a:rPr>
                        <a:t>nước</a:t>
                      </a:r>
                      <a:endParaRPr lang="en-US" sz="2400" dirty="0">
                        <a:effectLst/>
                      </a:endParaRPr>
                    </a:p>
                    <a:p>
                      <a:pPr marL="101600" indent="203200">
                        <a:lnSpc>
                          <a:spcPct val="127000"/>
                        </a:lnSpc>
                        <a:spcAft>
                          <a:spcPts val="0"/>
                        </a:spcAft>
                      </a:pPr>
                      <a:r>
                        <a:rPr lang="en-US" sz="2400" dirty="0" err="1">
                          <a:effectLst/>
                        </a:rPr>
                        <a:t>Chỉ</a:t>
                      </a:r>
                      <a:r>
                        <a:rPr lang="en-US" sz="2400" dirty="0">
                          <a:effectLst/>
                        </a:rPr>
                        <a:t> </a:t>
                      </a:r>
                      <a:r>
                        <a:rPr lang="en-US" sz="2400" dirty="0" err="1">
                          <a:effectLst/>
                        </a:rPr>
                        <a:t>tiêu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rowSpan="2" hMerge="1">
                  <a:txBody>
                    <a:bodyPr/>
                    <a:lstStyle/>
                    <a:p>
                      <a:endParaRPr lang="en-US"/>
                    </a:p>
                  </a:txBody>
                  <a:tcPr/>
                </a:tc>
                <a:tc gridSpan="2">
                  <a:txBody>
                    <a:bodyPr/>
                    <a:lstStyle/>
                    <a:p>
                      <a:pPr indent="203200" algn="ctr">
                        <a:lnSpc>
                          <a:spcPct val="75000"/>
                        </a:lnSpc>
                        <a:spcAft>
                          <a:spcPts val="0"/>
                        </a:spcAft>
                      </a:pPr>
                      <a:r>
                        <a:rPr lang="en-US" sz="2400" dirty="0" err="1" smtClean="0">
                          <a:effectLst/>
                        </a:rPr>
                        <a:t>Nước</a:t>
                      </a:r>
                      <a:r>
                        <a:rPr lang="en-US" sz="2400" dirty="0" smtClean="0">
                          <a:effectLst/>
                        </a:rPr>
                        <a:t> </a:t>
                      </a:r>
                      <a:r>
                        <a:rPr lang="en-US" sz="2400" dirty="0" err="1">
                          <a:effectLst/>
                        </a:rPr>
                        <a:t>phát</a:t>
                      </a:r>
                      <a:r>
                        <a:rPr lang="en-US" sz="2400" dirty="0">
                          <a:effectLst/>
                        </a:rPr>
                        <a:t> </a:t>
                      </a:r>
                      <a:r>
                        <a:rPr lang="en-US" sz="2400" dirty="0" err="1">
                          <a:effectLst/>
                        </a:rPr>
                        <a:t>triên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US"/>
                    </a:p>
                  </a:txBody>
                  <a:tcPr/>
                </a:tc>
                <a:tc gridSpan="2">
                  <a:txBody>
                    <a:bodyPr/>
                    <a:lstStyle/>
                    <a:p>
                      <a:pPr indent="203200" algn="ctr">
                        <a:lnSpc>
                          <a:spcPct val="75000"/>
                        </a:lnSpc>
                        <a:spcAft>
                          <a:spcPts val="0"/>
                        </a:spcAft>
                      </a:pPr>
                      <a:r>
                        <a:rPr lang="en-US" sz="2400" dirty="0" err="1" smtClean="0">
                          <a:effectLst/>
                        </a:rPr>
                        <a:t>Nước</a:t>
                      </a:r>
                      <a:r>
                        <a:rPr lang="en-US" sz="2400" dirty="0" smtClean="0">
                          <a:effectLst/>
                        </a:rPr>
                        <a:t> </a:t>
                      </a:r>
                      <a:r>
                        <a:rPr lang="en-US" sz="2400" dirty="0" err="1" smtClean="0">
                          <a:effectLst/>
                        </a:rPr>
                        <a:t>đang</a:t>
                      </a:r>
                      <a:r>
                        <a:rPr lang="en-US" sz="2400" dirty="0" smtClean="0">
                          <a:effectLst/>
                        </a:rPr>
                        <a:t> </a:t>
                      </a:r>
                      <a:r>
                        <a:rPr lang="en-US" sz="2400" dirty="0" err="1">
                          <a:effectLst/>
                        </a:rPr>
                        <a:t>phát</a:t>
                      </a:r>
                      <a:r>
                        <a:rPr lang="en-US" sz="2400" dirty="0">
                          <a:effectLst/>
                        </a:rPr>
                        <a:t> </a:t>
                      </a:r>
                      <a:r>
                        <a:rPr lang="en-US" sz="2400" dirty="0" err="1">
                          <a:effectLst/>
                        </a:rPr>
                        <a:t>triên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hMerge="1">
                  <a:txBody>
                    <a:bodyPr/>
                    <a:lstStyle/>
                    <a:p>
                      <a:endParaRPr lang="en-US"/>
                    </a:p>
                  </a:txBody>
                  <a:tcPr/>
                </a:tc>
                <a:extLst>
                  <a:ext uri="{0D108BD9-81ED-4DB2-BD59-A6C34878D82A}">
                    <a16:rowId xmlns="" xmlns:a16="http://schemas.microsoft.com/office/drawing/2014/main" val="969075154"/>
                  </a:ext>
                </a:extLst>
              </a:tr>
              <a:tr h="733184">
                <a:tc gridSpan="2" vMerge="1">
                  <a:txBody>
                    <a:bodyPr/>
                    <a:lstStyle/>
                    <a:p>
                      <a:endParaRPr lang="en-US"/>
                    </a:p>
                  </a:txBody>
                  <a:tcPr/>
                </a:tc>
                <a:tc hMerge="1" vMerge="1">
                  <a:txBody>
                    <a:bodyPr/>
                    <a:lstStyle/>
                    <a:p>
                      <a:endParaRPr lang="en-US"/>
                    </a:p>
                  </a:txBody>
                  <a:tcPr/>
                </a:tc>
                <a:tc>
                  <a:txBody>
                    <a:bodyPr/>
                    <a:lstStyle/>
                    <a:p>
                      <a:pPr indent="203200" algn="ctr">
                        <a:lnSpc>
                          <a:spcPct val="127000"/>
                        </a:lnSpc>
                        <a:spcAft>
                          <a:spcPts val="0"/>
                        </a:spcAft>
                      </a:pPr>
                      <a:r>
                        <a:rPr lang="en-US" sz="2400">
                          <a:effectLst/>
                        </a:rPr>
                        <a:t>Ca-na-đa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203200" algn="ctr">
                        <a:lnSpc>
                          <a:spcPct val="110000"/>
                        </a:lnSpc>
                        <a:spcAft>
                          <a:spcPts val="0"/>
                        </a:spcAft>
                      </a:pPr>
                      <a:r>
                        <a:rPr lang="en-US" sz="2400" dirty="0" err="1">
                          <a:effectLst/>
                        </a:rPr>
                        <a:t>Cộng</a:t>
                      </a:r>
                      <a:r>
                        <a:rPr lang="en-US" sz="2400" dirty="0">
                          <a:effectLst/>
                        </a:rPr>
                        <a:t> </a:t>
                      </a:r>
                      <a:r>
                        <a:rPr lang="en-US" sz="2400" dirty="0" err="1">
                          <a:effectLst/>
                        </a:rPr>
                        <a:t>hoà</a:t>
                      </a:r>
                      <a:r>
                        <a:rPr lang="en-US" sz="2400" dirty="0">
                          <a:effectLst/>
                        </a:rPr>
                        <a:t> </a:t>
                      </a:r>
                      <a:r>
                        <a:rPr lang="en-US" sz="2400" dirty="0" err="1">
                          <a:effectLst/>
                        </a:rPr>
                        <a:t>Liên</a:t>
                      </a:r>
                      <a:r>
                        <a:rPr lang="en-US" sz="2400" dirty="0">
                          <a:effectLst/>
                        </a:rPr>
                        <a:t> bang </a:t>
                      </a:r>
                      <a:r>
                        <a:rPr lang="en-US" sz="2400" dirty="0" err="1">
                          <a:effectLst/>
                        </a:rPr>
                        <a:t>Đức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203200" algn="ctr">
                        <a:lnSpc>
                          <a:spcPct val="127000"/>
                        </a:lnSpc>
                        <a:spcAft>
                          <a:spcPts val="0"/>
                        </a:spcAft>
                      </a:pPr>
                      <a:r>
                        <a:rPr lang="en-US" sz="2400">
                          <a:effectLst/>
                        </a:rPr>
                        <a:t>Bra-xin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203200" algn="ctr">
                        <a:lnSpc>
                          <a:spcPct val="127000"/>
                        </a:lnSpc>
                        <a:spcAft>
                          <a:spcPts val="0"/>
                        </a:spcAft>
                      </a:pPr>
                      <a:r>
                        <a:rPr lang="en-US" sz="2400" dirty="0">
                          <a:effectLst/>
                        </a:rPr>
                        <a:t>In-</a:t>
                      </a:r>
                      <a:r>
                        <a:rPr lang="en-US" sz="2400" dirty="0" err="1">
                          <a:effectLst/>
                        </a:rPr>
                        <a:t>đô</a:t>
                      </a:r>
                      <a:r>
                        <a:rPr lang="en-US" sz="2400" dirty="0">
                          <a:effectLst/>
                        </a:rPr>
                        <a:t>-</a:t>
                      </a:r>
                      <a:r>
                        <a:rPr lang="en-US" sz="2400" dirty="0" err="1">
                          <a:effectLst/>
                        </a:rPr>
                        <a:t>nê</a:t>
                      </a:r>
                      <a:r>
                        <a:rPr lang="en-US" sz="2400" dirty="0">
                          <a:effectLst/>
                        </a:rPr>
                        <a:t>-xi-a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 xmlns:a16="http://schemas.microsoft.com/office/drawing/2014/main" val="3738712873"/>
                  </a:ext>
                </a:extLst>
              </a:tr>
              <a:tr h="745217">
                <a:tc gridSpan="2">
                  <a:txBody>
                    <a:bodyPr/>
                    <a:lstStyle/>
                    <a:p>
                      <a:pPr marL="101600" indent="203200" algn="ctr">
                        <a:lnSpc>
                          <a:spcPct val="112000"/>
                        </a:lnSpc>
                        <a:spcAft>
                          <a:spcPts val="0"/>
                        </a:spcAft>
                      </a:pPr>
                      <a:r>
                        <a:rPr lang="vi-VN" sz="2400" dirty="0" smtClean="0">
                          <a:effectLst/>
                        </a:rPr>
                        <a:t>T</a:t>
                      </a:r>
                      <a:r>
                        <a:rPr lang="en-US" sz="2400" dirty="0" smtClean="0">
                          <a:effectLst/>
                        </a:rPr>
                        <a:t>ỉ</a:t>
                      </a:r>
                      <a:r>
                        <a:rPr lang="vi-VN" sz="2400" dirty="0" smtClean="0">
                          <a:effectLst/>
                        </a:rPr>
                        <a:t> </a:t>
                      </a:r>
                      <a:r>
                        <a:rPr lang="vi-VN" sz="2400" dirty="0">
                          <a:effectLst/>
                        </a:rPr>
                        <a:t>lệ gia tăng </a:t>
                      </a:r>
                      <a:r>
                        <a:rPr lang="vi-VN" sz="2400" dirty="0" smtClean="0">
                          <a:effectLst/>
                        </a:rPr>
                        <a:t>d</a:t>
                      </a:r>
                      <a:r>
                        <a:rPr lang="en-US" sz="2400" dirty="0" smtClean="0">
                          <a:effectLst/>
                        </a:rPr>
                        <a:t>â</a:t>
                      </a:r>
                      <a:r>
                        <a:rPr lang="vi-VN" sz="2400" dirty="0" smtClean="0">
                          <a:effectLst/>
                        </a:rPr>
                        <a:t>n </a:t>
                      </a:r>
                      <a:r>
                        <a:rPr lang="vi-VN" sz="2400" dirty="0">
                          <a:effectLst/>
                        </a:rPr>
                        <a:t>số tự nhiên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0,2</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-0,3</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0,7</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a:solidFill>
                            <a:schemeClr val="dk1"/>
                          </a:solidFill>
                          <a:effectLst/>
                          <a:latin typeface="+mn-lt"/>
                          <a:ea typeface="+mn-ea"/>
                          <a:cs typeface="+mn-cs"/>
                        </a:rPr>
                        <a:t>1,1</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9553608"/>
                  </a:ext>
                </a:extLst>
              </a:tr>
              <a:tr h="618965">
                <a:tc rowSpan="3">
                  <a:txBody>
                    <a:bodyPr/>
                    <a:lstStyle/>
                    <a:p>
                      <a:pPr marL="101600" indent="203200">
                        <a:lnSpc>
                          <a:spcPct val="115000"/>
                        </a:lnSpc>
                        <a:spcAft>
                          <a:spcPts val="0"/>
                        </a:spcAft>
                      </a:pPr>
                      <a:r>
                        <a:rPr lang="en-US" sz="2400" dirty="0" err="1" smtClean="0">
                          <a:effectLst/>
                        </a:rPr>
                        <a:t>Cơ</a:t>
                      </a:r>
                      <a:r>
                        <a:rPr lang="en-US" sz="2400" dirty="0" smtClean="0">
                          <a:effectLst/>
                        </a:rPr>
                        <a:t> </a:t>
                      </a:r>
                      <a:r>
                        <a:rPr lang="en-US" sz="2400" dirty="0" err="1">
                          <a:effectLst/>
                        </a:rPr>
                        <a:t>cấu</a:t>
                      </a:r>
                      <a:r>
                        <a:rPr lang="en-US" sz="2400" dirty="0">
                          <a:effectLst/>
                        </a:rPr>
                        <a:t> </a:t>
                      </a:r>
                      <a:r>
                        <a:rPr lang="en-US" sz="2400" dirty="0" err="1">
                          <a:effectLst/>
                        </a:rPr>
                        <a:t>dân</a:t>
                      </a:r>
                      <a:r>
                        <a:rPr lang="en-US" sz="2400" dirty="0">
                          <a:effectLst/>
                        </a:rPr>
                        <a:t> </a:t>
                      </a:r>
                      <a:r>
                        <a:rPr lang="en-US" sz="2400" dirty="0" err="1">
                          <a:effectLst/>
                        </a:rPr>
                        <a:t>số</a:t>
                      </a:r>
                      <a:r>
                        <a:rPr lang="en-US" sz="24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88900">
                        <a:lnSpc>
                          <a:spcPct val="127000"/>
                        </a:lnSpc>
                        <a:spcAft>
                          <a:spcPts val="0"/>
                        </a:spcAft>
                      </a:pPr>
                      <a:r>
                        <a:rPr lang="en-US" sz="2400" dirty="0" err="1">
                          <a:effectLst/>
                        </a:rPr>
                        <a:t>Từ</a:t>
                      </a:r>
                      <a:r>
                        <a:rPr lang="en-US" sz="2400" dirty="0">
                          <a:effectLst/>
                        </a:rPr>
                        <a:t> 0 </a:t>
                      </a:r>
                      <a:r>
                        <a:rPr lang="en-US" sz="2400" dirty="0" err="1" smtClean="0">
                          <a:effectLst/>
                        </a:rPr>
                        <a:t>đến</a:t>
                      </a:r>
                      <a:r>
                        <a:rPr lang="en-US" sz="2400" dirty="0" smtClean="0">
                          <a:effectLst/>
                        </a:rPr>
                        <a:t> 14 </a:t>
                      </a:r>
                      <a:r>
                        <a:rPr lang="en-US" sz="2400" dirty="0" err="1">
                          <a:effectLst/>
                        </a:rPr>
                        <a:t>tuổi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304800" algn="ctr">
                        <a:lnSpc>
                          <a:spcPct val="127000"/>
                        </a:lnSpc>
                        <a:spcAft>
                          <a:spcPts val="0"/>
                        </a:spcAft>
                      </a:pPr>
                      <a:r>
                        <a:rPr lang="en-US" sz="2400" dirty="0">
                          <a:effectLst/>
                        </a:rPr>
                        <a:t>15,8</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14,0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21,0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25,9</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7393042"/>
                  </a:ext>
                </a:extLst>
              </a:tr>
              <a:tr h="618965">
                <a:tc vMerge="1">
                  <a:txBody>
                    <a:bodyPr/>
                    <a:lstStyle/>
                    <a:p>
                      <a:endParaRPr lang="en-US"/>
                    </a:p>
                  </a:txBody>
                  <a:tcPr/>
                </a:tc>
                <a:tc>
                  <a:txBody>
                    <a:bodyPr/>
                    <a:lstStyle/>
                    <a:p>
                      <a:pPr indent="88900">
                        <a:lnSpc>
                          <a:spcPct val="127000"/>
                        </a:lnSpc>
                        <a:spcAft>
                          <a:spcPts val="0"/>
                        </a:spcAft>
                      </a:pPr>
                      <a:r>
                        <a:rPr lang="en-US" sz="2400" dirty="0" err="1">
                          <a:effectLst/>
                        </a:rPr>
                        <a:t>Từ</a:t>
                      </a:r>
                      <a:r>
                        <a:rPr lang="en-US" sz="2400" dirty="0">
                          <a:effectLst/>
                        </a:rPr>
                        <a:t> 15 </a:t>
                      </a:r>
                      <a:r>
                        <a:rPr lang="en-US" sz="2400" dirty="0" err="1" smtClean="0">
                          <a:effectLst/>
                        </a:rPr>
                        <a:t>đến</a:t>
                      </a:r>
                      <a:r>
                        <a:rPr lang="en-US" sz="2400" dirty="0" smtClean="0">
                          <a:effectLst/>
                        </a:rPr>
                        <a:t> 64 </a:t>
                      </a:r>
                      <a:r>
                        <a:rPr lang="en-US" sz="2400" dirty="0" err="1">
                          <a:effectLst/>
                        </a:rPr>
                        <a:t>tuổi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304800" algn="ctr">
                        <a:lnSpc>
                          <a:spcPct val="127000"/>
                        </a:lnSpc>
                        <a:spcAft>
                          <a:spcPts val="0"/>
                        </a:spcAft>
                      </a:pPr>
                      <a:r>
                        <a:rPr lang="en-US" sz="2400">
                          <a:effectLst/>
                        </a:rPr>
                        <a:t>66,1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64,0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70,0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67,8</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26568635"/>
                  </a:ext>
                </a:extLst>
              </a:tr>
              <a:tr h="618965">
                <a:tc vMerge="1">
                  <a:txBody>
                    <a:bodyPr/>
                    <a:lstStyle/>
                    <a:p>
                      <a:endParaRPr lang="en-US"/>
                    </a:p>
                  </a:txBody>
                  <a:tcPr/>
                </a:tc>
                <a:tc>
                  <a:txBody>
                    <a:bodyPr/>
                    <a:lstStyle/>
                    <a:p>
                      <a:pPr indent="88900">
                        <a:lnSpc>
                          <a:spcPct val="127000"/>
                        </a:lnSpc>
                        <a:spcAft>
                          <a:spcPts val="0"/>
                        </a:spcAft>
                      </a:pPr>
                      <a:r>
                        <a:rPr lang="en-US" sz="2400" dirty="0" err="1">
                          <a:effectLst/>
                        </a:rPr>
                        <a:t>Từ</a:t>
                      </a:r>
                      <a:r>
                        <a:rPr lang="en-US" sz="2400" dirty="0">
                          <a:effectLst/>
                        </a:rPr>
                        <a:t> 65 </a:t>
                      </a:r>
                      <a:r>
                        <a:rPr lang="en-US" sz="2400" dirty="0" err="1" smtClean="0">
                          <a:effectLst/>
                        </a:rPr>
                        <a:t>tuổi</a:t>
                      </a:r>
                      <a:r>
                        <a:rPr lang="en-US" sz="2400" dirty="0" smtClean="0">
                          <a:effectLst/>
                        </a:rPr>
                        <a:t> </a:t>
                      </a:r>
                      <a:r>
                        <a:rPr lang="en-US" sz="2400" dirty="0" err="1" smtClean="0">
                          <a:effectLst/>
                        </a:rPr>
                        <a:t>trớ</a:t>
                      </a:r>
                      <a:r>
                        <a:rPr lang="en-US" sz="2400" dirty="0" smtClean="0">
                          <a:effectLst/>
                        </a:rPr>
                        <a:t> </a:t>
                      </a:r>
                      <a:r>
                        <a:rPr lang="en-US" sz="2400" dirty="0" err="1">
                          <a:effectLst/>
                        </a:rPr>
                        <a:t>lên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304800" algn="ctr">
                        <a:lnSpc>
                          <a:spcPct val="127000"/>
                        </a:lnSpc>
                        <a:spcAft>
                          <a:spcPts val="0"/>
                        </a:spcAft>
                      </a:pPr>
                      <a:r>
                        <a:rPr lang="en-US" sz="2400">
                          <a:effectLst/>
                        </a:rPr>
                        <a:t>18,1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a:solidFill>
                            <a:schemeClr val="dk1"/>
                          </a:solidFill>
                          <a:effectLst/>
                          <a:latin typeface="+mn-lt"/>
                          <a:ea typeface="+mn-ea"/>
                          <a:cs typeface="+mn-cs"/>
                        </a:rPr>
                        <a:t>22,0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9,0</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6,3</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6584294"/>
                  </a:ext>
                </a:extLst>
              </a:tr>
              <a:tr h="401023">
                <a:tc gridSpan="2">
                  <a:txBody>
                    <a:bodyPr/>
                    <a:lstStyle/>
                    <a:p>
                      <a:pPr indent="101600">
                        <a:lnSpc>
                          <a:spcPct val="127000"/>
                        </a:lnSpc>
                        <a:spcAft>
                          <a:spcPts val="0"/>
                        </a:spcAft>
                      </a:pPr>
                      <a:r>
                        <a:rPr lang="en-US" sz="2400" dirty="0" err="1">
                          <a:effectLst/>
                        </a:rPr>
                        <a:t>Tuổi</a:t>
                      </a:r>
                      <a:r>
                        <a:rPr lang="en-US" sz="2400" dirty="0">
                          <a:effectLst/>
                        </a:rPr>
                        <a:t> </a:t>
                      </a:r>
                      <a:r>
                        <a:rPr lang="en-US" sz="2400" dirty="0" err="1">
                          <a:effectLst/>
                        </a:rPr>
                        <a:t>thọ</a:t>
                      </a:r>
                      <a:r>
                        <a:rPr lang="en-US" sz="2400" dirty="0">
                          <a:effectLst/>
                        </a:rPr>
                        <a:t> </a:t>
                      </a:r>
                      <a:r>
                        <a:rPr lang="en-US" sz="2400" dirty="0" err="1" smtClean="0">
                          <a:effectLst/>
                        </a:rPr>
                        <a:t>trung</a:t>
                      </a:r>
                      <a:r>
                        <a:rPr lang="en-US" sz="2400" dirty="0" smtClean="0">
                          <a:effectLst/>
                        </a:rPr>
                        <a:t> </a:t>
                      </a:r>
                      <a:r>
                        <a:rPr lang="en-US" sz="2400" dirty="0" err="1">
                          <a:effectLst/>
                        </a:rPr>
                        <a:t>bình</a:t>
                      </a:r>
                      <a:r>
                        <a:rPr lang="en-US" sz="2400" dirty="0">
                          <a:effectLst/>
                        </a:rPr>
                        <a:t> (</a:t>
                      </a:r>
                      <a:r>
                        <a:rPr lang="en-US" sz="2400" dirty="0" err="1">
                          <a:effectLst/>
                        </a:rPr>
                        <a:t>năm</a:t>
                      </a:r>
                      <a:r>
                        <a:rPr lang="en-US" sz="2400" dirty="0">
                          <a:effectLst/>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304800" algn="ctr">
                        <a:lnSpc>
                          <a:spcPct val="127000"/>
                        </a:lnSpc>
                        <a:spcAft>
                          <a:spcPts val="0"/>
                        </a:spcAft>
                      </a:pPr>
                      <a:r>
                        <a:rPr lang="en-US" sz="2400" dirty="0">
                          <a:effectLst/>
                        </a:rPr>
                        <a:t>81,7</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a:solidFill>
                            <a:schemeClr val="dk1"/>
                          </a:solidFill>
                          <a:effectLst/>
                          <a:latin typeface="+mn-lt"/>
                          <a:ea typeface="+mn-ea"/>
                          <a:cs typeface="+mn-cs"/>
                        </a:rPr>
                        <a:t>80,9</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a:solidFill>
                            <a:schemeClr val="dk1"/>
                          </a:solidFill>
                          <a:effectLst/>
                          <a:latin typeface="+mn-lt"/>
                          <a:ea typeface="+mn-ea"/>
                          <a:cs typeface="+mn-cs"/>
                        </a:rPr>
                        <a:t>76,1</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71,9</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00074016"/>
                  </a:ext>
                </a:extLst>
              </a:tr>
              <a:tr h="745217">
                <a:tc gridSpan="2">
                  <a:txBody>
                    <a:bodyPr/>
                    <a:lstStyle/>
                    <a:p>
                      <a:pPr marL="101600" indent="203200">
                        <a:lnSpc>
                          <a:spcPct val="112000"/>
                        </a:lnSpc>
                        <a:spcAft>
                          <a:spcPts val="0"/>
                        </a:spcAft>
                      </a:pPr>
                      <a:r>
                        <a:rPr lang="vi-VN" sz="2400" dirty="0">
                          <a:effectLst/>
                        </a:rPr>
                        <a:t>Số năm đi học trung </a:t>
                      </a:r>
                      <a:r>
                        <a:rPr lang="vi-VN" sz="2400" dirty="0" smtClean="0">
                          <a:effectLst/>
                        </a:rPr>
                        <a:t>b</a:t>
                      </a:r>
                      <a:r>
                        <a:rPr lang="en-US" sz="2400" dirty="0" smtClean="0">
                          <a:effectLst/>
                        </a:rPr>
                        <a:t>ì</a:t>
                      </a:r>
                      <a:r>
                        <a:rPr lang="vi-VN" sz="2400" dirty="0" smtClean="0">
                          <a:effectLst/>
                        </a:rPr>
                        <a:t>nh </a:t>
                      </a:r>
                      <a:r>
                        <a:rPr lang="vi-VN" sz="2400" dirty="0">
                          <a:effectLst/>
                        </a:rPr>
                        <a:t>cua người từ 25 tuổi </a:t>
                      </a:r>
                      <a:r>
                        <a:rPr lang="vi-VN" sz="2400" dirty="0" smtClean="0">
                          <a:effectLst/>
                        </a:rPr>
                        <a:t>tr</a:t>
                      </a:r>
                      <a:r>
                        <a:rPr lang="en-US" sz="2400" dirty="0" smtClean="0">
                          <a:effectLst/>
                        </a:rPr>
                        <a:t>ở</a:t>
                      </a:r>
                      <a:r>
                        <a:rPr lang="vi-VN" sz="2400" dirty="0" smtClean="0">
                          <a:effectLst/>
                        </a:rPr>
                        <a:t> l</a:t>
                      </a:r>
                      <a:r>
                        <a:rPr lang="en-US" sz="2400" dirty="0" smtClean="0">
                          <a:effectLst/>
                        </a:rPr>
                        <a:t>ê</a:t>
                      </a:r>
                      <a:r>
                        <a:rPr lang="vi-VN" sz="2400" dirty="0" smtClean="0">
                          <a:effectLst/>
                        </a:rPr>
                        <a:t>n </a:t>
                      </a:r>
                      <a:r>
                        <a:rPr lang="vi-VN" sz="2400" dirty="0">
                          <a:effectLst/>
                        </a:rPr>
                        <a:t>(năm)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304800" algn="ctr">
                        <a:lnSpc>
                          <a:spcPct val="127000"/>
                        </a:lnSpc>
                        <a:spcAft>
                          <a:spcPts val="0"/>
                        </a:spcAft>
                      </a:pPr>
                      <a:r>
                        <a:rPr lang="en-US" sz="2400">
                          <a:effectLst/>
                        </a:rPr>
                        <a:t>13,8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a:solidFill>
                            <a:schemeClr val="dk1"/>
                          </a:solidFill>
                          <a:effectLst/>
                          <a:latin typeface="+mn-lt"/>
                          <a:ea typeface="+mn-ea"/>
                          <a:cs typeface="+mn-cs"/>
                        </a:rPr>
                        <a:t>14,1</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a:solidFill>
                            <a:schemeClr val="dk1"/>
                          </a:solidFill>
                          <a:effectLst/>
                          <a:latin typeface="+mn-lt"/>
                          <a:ea typeface="+mn-ea"/>
                          <a:cs typeface="+mn-cs"/>
                        </a:rPr>
                        <a:t>8,1 </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8,6</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0810334"/>
                  </a:ext>
                </a:extLst>
              </a:tr>
              <a:tr h="401023">
                <a:tc gridSpan="2">
                  <a:txBody>
                    <a:bodyPr/>
                    <a:lstStyle/>
                    <a:p>
                      <a:pPr indent="101600">
                        <a:lnSpc>
                          <a:spcPct val="127000"/>
                        </a:lnSpc>
                        <a:spcAft>
                          <a:spcPts val="0"/>
                        </a:spcAft>
                      </a:pPr>
                      <a:r>
                        <a:rPr lang="vi-VN" sz="2400" dirty="0" smtClean="0">
                          <a:effectLst/>
                        </a:rPr>
                        <a:t>T</a:t>
                      </a:r>
                      <a:r>
                        <a:rPr lang="en-US" sz="2400" dirty="0" smtClean="0">
                          <a:effectLst/>
                        </a:rPr>
                        <a:t>ỉ</a:t>
                      </a:r>
                      <a:r>
                        <a:rPr lang="vi-VN" sz="2400" dirty="0" smtClean="0">
                          <a:effectLst/>
                        </a:rPr>
                        <a:t> </a:t>
                      </a:r>
                      <a:r>
                        <a:rPr lang="vi-VN" sz="2400" dirty="0">
                          <a:effectLst/>
                        </a:rPr>
                        <a:t>lệ dân thành thị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indent="304800" algn="ctr">
                        <a:lnSpc>
                          <a:spcPct val="127000"/>
                        </a:lnSpc>
                        <a:spcAft>
                          <a:spcPts val="0"/>
                        </a:spcAft>
                      </a:pPr>
                      <a:r>
                        <a:rPr lang="en-US" sz="2400">
                          <a:effectLst/>
                        </a:rPr>
                        <a:t>81,6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a:solidFill>
                            <a:schemeClr val="dk1"/>
                          </a:solidFill>
                          <a:effectLst/>
                          <a:latin typeface="+mn-lt"/>
                          <a:ea typeface="+mn-ea"/>
                          <a:cs typeface="+mn-cs"/>
                        </a:rPr>
                        <a:t>77,5</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a:solidFill>
                            <a:schemeClr val="dk1"/>
                          </a:solidFill>
                          <a:effectLst/>
                          <a:latin typeface="+mn-lt"/>
                          <a:ea typeface="+mn-ea"/>
                          <a:cs typeface="+mn-cs"/>
                        </a:rPr>
                        <a:t>87,1</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304800" algn="ctr" defTabSz="914400" rtl="0" eaLnBrk="1" latinLnBrk="0" hangingPunct="1">
                        <a:lnSpc>
                          <a:spcPct val="127000"/>
                        </a:lnSpc>
                        <a:spcAft>
                          <a:spcPts val="0"/>
                        </a:spcAft>
                      </a:pPr>
                      <a:r>
                        <a:rPr lang="en-US" sz="2400" kern="1200" dirty="0">
                          <a:solidFill>
                            <a:schemeClr val="dk1"/>
                          </a:solidFill>
                          <a:effectLst/>
                          <a:latin typeface="+mn-lt"/>
                          <a:ea typeface="+mn-ea"/>
                          <a:cs typeface="+mn-cs"/>
                        </a:rPr>
                        <a:t>56,6</a:t>
                      </a:r>
                    </a:p>
                  </a:txBody>
                  <a:tcPr marL="4803" marR="4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1934833"/>
                  </a:ext>
                </a:extLst>
              </a:tr>
            </a:tbl>
          </a:graphicData>
        </a:graphic>
      </p:graphicFrame>
      <p:sp>
        <p:nvSpPr>
          <p:cNvPr id="6" name="Rectangle 5"/>
          <p:cNvSpPr/>
          <p:nvPr/>
        </p:nvSpPr>
        <p:spPr>
          <a:xfrm>
            <a:off x="235059" y="0"/>
            <a:ext cx="11721882" cy="523220"/>
          </a:xfrm>
          <a:prstGeom prst="rect">
            <a:avLst/>
          </a:prstGeom>
        </p:spPr>
        <p:txBody>
          <a:bodyPr wrap="square">
            <a:spAutoFit/>
          </a:bodyPr>
          <a:lstStyle/>
          <a:p>
            <a:pPr algn="ctr"/>
            <a:r>
              <a:rPr lang="en-US" sz="2800" dirty="0" err="1" smtClean="0">
                <a:solidFill>
                  <a:srgbClr val="C00000"/>
                </a:solidFill>
              </a:rPr>
              <a:t>Nhận</a:t>
            </a:r>
            <a:r>
              <a:rPr lang="en-US" sz="2800" dirty="0" smtClean="0">
                <a:solidFill>
                  <a:srgbClr val="C00000"/>
                </a:solidFill>
              </a:rPr>
              <a:t> </a:t>
            </a:r>
            <a:r>
              <a:rPr lang="en-US" sz="2800" dirty="0" err="1" smtClean="0">
                <a:solidFill>
                  <a:srgbClr val="C00000"/>
                </a:solidFill>
              </a:rPr>
              <a:t>xét</a:t>
            </a:r>
            <a:r>
              <a:rPr lang="en-US" sz="2800" dirty="0" smtClean="0">
                <a:solidFill>
                  <a:srgbClr val="C00000"/>
                </a:solidFill>
              </a:rPr>
              <a:t> b</a:t>
            </a:r>
            <a:r>
              <a:rPr lang="vi-VN" sz="2800" dirty="0" smtClean="0">
                <a:solidFill>
                  <a:srgbClr val="C00000"/>
                </a:solidFill>
              </a:rPr>
              <a:t>ảng </a:t>
            </a:r>
            <a:r>
              <a:rPr lang="vi-VN" sz="2800" dirty="0">
                <a:solidFill>
                  <a:srgbClr val="C00000"/>
                </a:solidFill>
              </a:rPr>
              <a:t>1.3. Một </a:t>
            </a:r>
            <a:r>
              <a:rPr lang="vi-VN" sz="2800" dirty="0" smtClean="0">
                <a:solidFill>
                  <a:srgbClr val="C00000"/>
                </a:solidFill>
              </a:rPr>
              <a:t>s</a:t>
            </a:r>
            <a:r>
              <a:rPr lang="en-US" sz="2800" dirty="0" smtClean="0">
                <a:solidFill>
                  <a:srgbClr val="C00000"/>
                </a:solidFill>
              </a:rPr>
              <a:t>ố</a:t>
            </a:r>
            <a:r>
              <a:rPr lang="vi-VN" sz="2800" dirty="0" smtClean="0">
                <a:solidFill>
                  <a:srgbClr val="C00000"/>
                </a:solidFill>
              </a:rPr>
              <a:t> ch</a:t>
            </a:r>
            <a:r>
              <a:rPr lang="en-US" sz="2800" dirty="0">
                <a:solidFill>
                  <a:srgbClr val="C00000"/>
                </a:solidFill>
              </a:rPr>
              <a:t>ỉ</a:t>
            </a:r>
            <a:r>
              <a:rPr lang="vi-VN" sz="2800" dirty="0" smtClean="0">
                <a:solidFill>
                  <a:srgbClr val="C00000"/>
                </a:solidFill>
              </a:rPr>
              <a:t> </a:t>
            </a:r>
            <a:r>
              <a:rPr lang="vi-VN" sz="2800" dirty="0">
                <a:solidFill>
                  <a:srgbClr val="C00000"/>
                </a:solidFill>
              </a:rPr>
              <a:t>tiêu </a:t>
            </a:r>
            <a:r>
              <a:rPr lang="vi-VN" sz="2800" dirty="0" smtClean="0">
                <a:solidFill>
                  <a:srgbClr val="C00000"/>
                </a:solidFill>
              </a:rPr>
              <a:t>v</a:t>
            </a:r>
            <a:r>
              <a:rPr lang="en-US" sz="2800" dirty="0" smtClean="0">
                <a:solidFill>
                  <a:srgbClr val="C00000"/>
                </a:solidFill>
              </a:rPr>
              <a:t>ề</a:t>
            </a:r>
            <a:r>
              <a:rPr lang="vi-VN" sz="2800" dirty="0" smtClean="0">
                <a:solidFill>
                  <a:srgbClr val="C00000"/>
                </a:solidFill>
              </a:rPr>
              <a:t> </a:t>
            </a:r>
            <a:r>
              <a:rPr lang="vi-VN" sz="2800" dirty="0">
                <a:solidFill>
                  <a:srgbClr val="C00000"/>
                </a:solidFill>
              </a:rPr>
              <a:t>xã hội của một </a:t>
            </a:r>
            <a:r>
              <a:rPr lang="vi-VN" sz="2800" dirty="0" smtClean="0">
                <a:solidFill>
                  <a:srgbClr val="C00000"/>
                </a:solidFill>
              </a:rPr>
              <a:t>s</a:t>
            </a:r>
            <a:r>
              <a:rPr lang="en-US" sz="2800" dirty="0" smtClean="0">
                <a:solidFill>
                  <a:srgbClr val="C00000"/>
                </a:solidFill>
              </a:rPr>
              <a:t>ố</a:t>
            </a:r>
            <a:r>
              <a:rPr lang="vi-VN" sz="2800" dirty="0" smtClean="0">
                <a:solidFill>
                  <a:srgbClr val="C00000"/>
                </a:solidFill>
              </a:rPr>
              <a:t> </a:t>
            </a:r>
            <a:r>
              <a:rPr lang="vi-VN" sz="2800" dirty="0">
                <a:solidFill>
                  <a:srgbClr val="C00000"/>
                </a:solidFill>
              </a:rPr>
              <a:t>nước năm 2020</a:t>
            </a:r>
            <a:endParaRPr lang="en-US" sz="2800" dirty="0">
              <a:solidFill>
                <a:srgbClr val="C00000"/>
              </a:solidFill>
            </a:endParaRPr>
          </a:p>
        </p:txBody>
      </p:sp>
    </p:spTree>
    <p:extLst>
      <p:ext uri="{BB962C8B-B14F-4D97-AF65-F5344CB8AC3E}">
        <p14:creationId xmlns:p14="http://schemas.microsoft.com/office/powerpoint/2010/main" val="30272709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643375"/>
          </a:xfrm>
        </p:spPr>
        <p:txBody>
          <a:bodyPr>
            <a:normAutofit/>
          </a:bodyPr>
          <a:lstStyle/>
          <a:p>
            <a:r>
              <a:rPr lang="en-US" sz="3600" dirty="0" err="1">
                <a:solidFill>
                  <a:srgbClr val="C00000"/>
                </a:solidFill>
              </a:rPr>
              <a:t>hoàn</a:t>
            </a:r>
            <a:r>
              <a:rPr lang="en-US" sz="3600" dirty="0">
                <a:solidFill>
                  <a:srgbClr val="C00000"/>
                </a:solidFill>
              </a:rPr>
              <a:t> </a:t>
            </a:r>
            <a:r>
              <a:rPr lang="en-US" sz="3600" dirty="0" err="1">
                <a:solidFill>
                  <a:srgbClr val="C00000"/>
                </a:solidFill>
              </a:rPr>
              <a:t>thành</a:t>
            </a:r>
            <a:r>
              <a:rPr lang="en-US" sz="3600" dirty="0">
                <a:solidFill>
                  <a:srgbClr val="C00000"/>
                </a:solidFill>
              </a:rPr>
              <a:t> </a:t>
            </a:r>
            <a:r>
              <a:rPr lang="en-US" sz="3600" dirty="0" err="1">
                <a:solidFill>
                  <a:srgbClr val="C00000"/>
                </a:solidFill>
              </a:rPr>
              <a:t>bảng</a:t>
            </a:r>
            <a:r>
              <a:rPr lang="en-US" sz="3600" dirty="0">
                <a:solidFill>
                  <a:srgbClr val="C00000"/>
                </a:solidFill>
              </a:rPr>
              <a:t> </a:t>
            </a:r>
            <a:r>
              <a:rPr lang="en-US" sz="3600" dirty="0" err="1">
                <a:solidFill>
                  <a:srgbClr val="C00000"/>
                </a:solidFill>
              </a:rPr>
              <a:t>thông</a:t>
            </a:r>
            <a:r>
              <a:rPr lang="en-US" sz="3600" dirty="0">
                <a:solidFill>
                  <a:srgbClr val="C00000"/>
                </a:solidFill>
              </a:rPr>
              <a:t> tin </a:t>
            </a:r>
          </a:p>
        </p:txBody>
      </p:sp>
      <p:graphicFrame>
        <p:nvGraphicFramePr>
          <p:cNvPr id="5" name="Table 4"/>
          <p:cNvGraphicFramePr>
            <a:graphicFrameLocks noGrp="1"/>
          </p:cNvGraphicFramePr>
          <p:nvPr>
            <p:extLst>
              <p:ext uri="{D42A27DB-BD31-4B8C-83A1-F6EECF244321}">
                <p14:modId xmlns:p14="http://schemas.microsoft.com/office/powerpoint/2010/main" val="3595931581"/>
              </p:ext>
            </p:extLst>
          </p:nvPr>
        </p:nvGraphicFramePr>
        <p:xfrm>
          <a:off x="128751" y="673830"/>
          <a:ext cx="11934497" cy="6587044"/>
        </p:xfrm>
        <a:graphic>
          <a:graphicData uri="http://schemas.openxmlformats.org/drawingml/2006/table">
            <a:tbl>
              <a:tblPr firstRow="1" firstCol="1" bandRow="1">
                <a:tableStyleId>{5C22544A-7EE6-4342-B048-85BDC9FD1C3A}</a:tableStyleId>
              </a:tblPr>
              <a:tblGrid>
                <a:gridCol w="851338">
                  <a:extLst>
                    <a:ext uri="{9D8B030D-6E8A-4147-A177-3AD203B41FA5}">
                      <a16:colId xmlns="" xmlns:a16="http://schemas.microsoft.com/office/drawing/2014/main" val="2016217933"/>
                    </a:ext>
                  </a:extLst>
                </a:gridCol>
                <a:gridCol w="2455798">
                  <a:extLst>
                    <a:ext uri="{9D8B030D-6E8A-4147-A177-3AD203B41FA5}">
                      <a16:colId xmlns="" xmlns:a16="http://schemas.microsoft.com/office/drawing/2014/main" val="4169680976"/>
                    </a:ext>
                  </a:extLst>
                </a:gridCol>
                <a:gridCol w="4017336">
                  <a:extLst>
                    <a:ext uri="{9D8B030D-6E8A-4147-A177-3AD203B41FA5}">
                      <a16:colId xmlns="" xmlns:a16="http://schemas.microsoft.com/office/drawing/2014/main" val="1375965441"/>
                    </a:ext>
                  </a:extLst>
                </a:gridCol>
                <a:gridCol w="4610025">
                  <a:extLst>
                    <a:ext uri="{9D8B030D-6E8A-4147-A177-3AD203B41FA5}">
                      <a16:colId xmlns="" xmlns:a16="http://schemas.microsoft.com/office/drawing/2014/main" val="3003184155"/>
                    </a:ext>
                  </a:extLst>
                </a:gridCol>
              </a:tblGrid>
              <a:tr h="558100">
                <a:tc gridSpan="2">
                  <a:txBody>
                    <a:bodyPr/>
                    <a:lstStyle/>
                    <a:p>
                      <a:pPr algn="ctr">
                        <a:lnSpc>
                          <a:spcPct val="115000"/>
                        </a:lnSpc>
                        <a:spcAft>
                          <a:spcPts val="0"/>
                        </a:spcAft>
                      </a:pPr>
                      <a:r>
                        <a:rPr lang="en-US" sz="2400" dirty="0" err="1">
                          <a:effectLst/>
                        </a:rPr>
                        <a:t>Tiêu</a:t>
                      </a:r>
                      <a:r>
                        <a:rPr lang="en-US" sz="2400" dirty="0">
                          <a:effectLst/>
                        </a:rPr>
                        <a:t> </a:t>
                      </a:r>
                      <a:r>
                        <a:rPr lang="en-US" sz="2400" dirty="0" err="1">
                          <a:effectLst/>
                        </a:rPr>
                        <a:t>chí</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15000"/>
                        </a:lnSpc>
                        <a:spcAft>
                          <a:spcPts val="0"/>
                        </a:spcAft>
                      </a:pPr>
                      <a:r>
                        <a:rPr lang="en-US" sz="2400">
                          <a:effectLst/>
                        </a:rPr>
                        <a:t>Nhóm nước phát triển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rPr>
                        <a:t>Nhóm nước đang phát triển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1610002"/>
                  </a:ext>
                </a:extLst>
              </a:tr>
              <a:tr h="2575595">
                <a:tc rowSpan="3">
                  <a:txBody>
                    <a:bodyPr/>
                    <a:lstStyle/>
                    <a:p>
                      <a:pPr algn="ctr">
                        <a:lnSpc>
                          <a:spcPct val="115000"/>
                        </a:lnSpc>
                        <a:spcAft>
                          <a:spcPts val="0"/>
                        </a:spcAft>
                      </a:pPr>
                      <a:r>
                        <a:rPr lang="en-US" sz="2400" dirty="0" err="1">
                          <a:effectLst/>
                        </a:rPr>
                        <a:t>Xã</a:t>
                      </a:r>
                      <a:r>
                        <a:rPr lang="en-US" sz="2400" dirty="0">
                          <a:effectLst/>
                        </a:rPr>
                        <a:t> </a:t>
                      </a:r>
                      <a:r>
                        <a:rPr lang="en-US" sz="2400" dirty="0" err="1">
                          <a:effectLst/>
                        </a:rPr>
                        <a:t>hội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Dân</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cs typeface="Times New Roman" panose="02020603050405020304" pitchFamily="18" charset="0"/>
                        </a:rPr>
                        <a:t>số</a:t>
                      </a:r>
                      <a:r>
                        <a:rPr lang="en-US" sz="2400" dirty="0" smtClean="0">
                          <a:solidFill>
                            <a:srgbClr val="C00000"/>
                          </a:solidFill>
                          <a:effectLst/>
                          <a:latin typeface="Times New Roman" panose="02020603050405020304" pitchFamily="18" charset="0"/>
                          <a:cs typeface="Times New Roman" panose="02020603050405020304" pitchFamily="18" charset="0"/>
                        </a:rPr>
                        <a:t>: </a:t>
                      </a:r>
                    </a:p>
                    <a:p>
                      <a:pPr algn="just">
                        <a:lnSpc>
                          <a:spcPct val="115000"/>
                        </a:lnSpc>
                        <a:spcAft>
                          <a:spcPts val="0"/>
                        </a:spcAft>
                      </a:pPr>
                      <a:r>
                        <a:rPr lang="vi-VN" sz="2600" dirty="0" smtClean="0">
                          <a:solidFill>
                            <a:srgbClr val="C00000"/>
                          </a:solidFill>
                          <a:effectLst/>
                          <a:latin typeface="Times New Roman" panose="02020603050405020304" pitchFamily="18" charset="0"/>
                          <a:cs typeface="Times New Roman" panose="02020603050405020304" pitchFamily="18" charset="0"/>
                        </a:rPr>
                        <a:t>+ Tỉ lệ </a:t>
                      </a:r>
                      <a:r>
                        <a:rPr lang="en-US" sz="2600" dirty="0" smtClean="0">
                          <a:solidFill>
                            <a:srgbClr val="C00000"/>
                          </a:solidFill>
                          <a:effectLst/>
                          <a:latin typeface="Times New Roman" panose="02020603050405020304" pitchFamily="18" charset="0"/>
                          <a:cs typeface="Times New Roman" panose="02020603050405020304" pitchFamily="18" charset="0"/>
                        </a:rPr>
                        <a:t>GTTN </a:t>
                      </a:r>
                    </a:p>
                    <a:p>
                      <a:pPr algn="just">
                        <a:lnSpc>
                          <a:spcPct val="115000"/>
                        </a:lnSpc>
                        <a:spcAft>
                          <a:spcPts val="0"/>
                        </a:spcAft>
                      </a:pPr>
                      <a:r>
                        <a:rPr lang="vi-VN" sz="2600" dirty="0" smtClean="0">
                          <a:solidFill>
                            <a:srgbClr val="C00000"/>
                          </a:solidFill>
                          <a:effectLst/>
                          <a:latin typeface="Times New Roman" panose="02020603050405020304" pitchFamily="18" charset="0"/>
                          <a:cs typeface="Times New Roman" panose="02020603050405020304" pitchFamily="18" charset="0"/>
                        </a:rPr>
                        <a:t>+ Cơ cấu dân số</a:t>
                      </a:r>
                      <a:endParaRPr lang="en-US" sz="2600" dirty="0" smtClean="0">
                        <a:solidFill>
                          <a:srgbClr val="C0000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endParaRPr lang="en-US" sz="2600" dirty="0" smtClean="0">
                        <a:solidFill>
                          <a:srgbClr val="C0000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vi-VN" sz="2600" dirty="0" smtClean="0">
                          <a:solidFill>
                            <a:srgbClr val="C00000"/>
                          </a:solidFill>
                          <a:effectLst/>
                          <a:latin typeface="Times New Roman" panose="02020603050405020304" pitchFamily="18" charset="0"/>
                          <a:cs typeface="Times New Roman" panose="02020603050405020304" pitchFamily="18" charset="0"/>
                        </a:rPr>
                        <a:t>+Nguồn lao động</a:t>
                      </a:r>
                      <a:endParaRPr lang="en-US" sz="2600" dirty="0" smtClean="0">
                        <a:solidFill>
                          <a:srgbClr val="C0000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endParaRPr lang="vi-VN" sz="2400" dirty="0">
                        <a:solidFill>
                          <a:srgbClr val="C00000"/>
                        </a:solidFill>
                        <a:effectLst/>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229153903"/>
                  </a:ext>
                </a:extLst>
              </a:tr>
              <a:tr h="2028030">
                <a:tc vMerge="1">
                  <a:txBody>
                    <a:bodyPr/>
                    <a:lstStyle/>
                    <a:p>
                      <a:endParaRPr lang="en-US"/>
                    </a:p>
                  </a:txBody>
                  <a:tcPr/>
                </a:tc>
                <a:tc>
                  <a:txBody>
                    <a:bodyPr/>
                    <a:lstStyle/>
                    <a:p>
                      <a:pPr algn="just">
                        <a:lnSpc>
                          <a:spcPct val="115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Đô</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thị</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smtClean="0">
                          <a:solidFill>
                            <a:srgbClr val="C00000"/>
                          </a:solidFill>
                          <a:effectLst/>
                          <a:latin typeface="Times New Roman" panose="02020603050405020304" pitchFamily="18" charset="0"/>
                          <a:cs typeface="Times New Roman" panose="02020603050405020304" pitchFamily="18" charset="0"/>
                        </a:rPr>
                        <a:t>hóa</a:t>
                      </a:r>
                      <a:endParaRPr lang="en-US" sz="2400" dirty="0" smtClean="0">
                        <a:solidFill>
                          <a:srgbClr val="C0000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endPar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084718950"/>
                  </a:ext>
                </a:extLst>
              </a:tr>
              <a:tr h="1203600">
                <a:tc vMerge="1">
                  <a:txBody>
                    <a:bodyPr/>
                    <a:lstStyle/>
                    <a:p>
                      <a:endParaRPr lang="en-US"/>
                    </a:p>
                  </a:txBody>
                  <a:tcPr/>
                </a:tc>
                <a:tc>
                  <a:txBody>
                    <a:bodyPr/>
                    <a:lstStyle/>
                    <a:p>
                      <a:pPr algn="just">
                        <a:lnSpc>
                          <a:spcPct val="115000"/>
                        </a:lnSpc>
                        <a:spcAft>
                          <a:spcPts val="0"/>
                        </a:spcAft>
                      </a:pPr>
                      <a:r>
                        <a:rPr lang="fr-FR" sz="2400" dirty="0" err="1">
                          <a:solidFill>
                            <a:srgbClr val="C00000"/>
                          </a:solidFill>
                          <a:effectLst/>
                          <a:latin typeface="Times New Roman" panose="02020603050405020304" pitchFamily="18" charset="0"/>
                          <a:cs typeface="Times New Roman" panose="02020603050405020304" pitchFamily="18" charset="0"/>
                        </a:rPr>
                        <a:t>Giáo</a:t>
                      </a:r>
                      <a:r>
                        <a:rPr lang="fr-FR" sz="2400" dirty="0">
                          <a:solidFill>
                            <a:srgbClr val="C00000"/>
                          </a:solidFill>
                          <a:effectLst/>
                          <a:latin typeface="Times New Roman" panose="02020603050405020304" pitchFamily="18" charset="0"/>
                          <a:cs typeface="Times New Roman" panose="02020603050405020304" pitchFamily="18" charset="0"/>
                        </a:rPr>
                        <a:t> </a:t>
                      </a:r>
                      <a:r>
                        <a:rPr lang="fr-FR" sz="2400" dirty="0" err="1">
                          <a:solidFill>
                            <a:srgbClr val="C00000"/>
                          </a:solidFill>
                          <a:effectLst/>
                          <a:latin typeface="Times New Roman" panose="02020603050405020304" pitchFamily="18" charset="0"/>
                          <a:cs typeface="Times New Roman" panose="02020603050405020304" pitchFamily="18" charset="0"/>
                        </a:rPr>
                        <a:t>dục</a:t>
                      </a:r>
                      <a:r>
                        <a:rPr lang="fr-FR" sz="2400" dirty="0">
                          <a:solidFill>
                            <a:srgbClr val="C00000"/>
                          </a:solidFill>
                          <a:effectLst/>
                          <a:latin typeface="Times New Roman" panose="02020603050405020304" pitchFamily="18" charset="0"/>
                          <a:cs typeface="Times New Roman" panose="02020603050405020304" pitchFamily="18" charset="0"/>
                        </a:rPr>
                        <a:t> </a:t>
                      </a:r>
                      <a:r>
                        <a:rPr lang="fr-FR" sz="2400" dirty="0" err="1">
                          <a:solidFill>
                            <a:srgbClr val="C00000"/>
                          </a:solidFill>
                          <a:effectLst/>
                          <a:latin typeface="Times New Roman" panose="02020603050405020304" pitchFamily="18" charset="0"/>
                          <a:cs typeface="Times New Roman" panose="02020603050405020304" pitchFamily="18" charset="0"/>
                        </a:rPr>
                        <a:t>và</a:t>
                      </a:r>
                      <a:r>
                        <a:rPr lang="fr-FR" sz="2400" dirty="0">
                          <a:solidFill>
                            <a:srgbClr val="C00000"/>
                          </a:solidFill>
                          <a:effectLst/>
                          <a:latin typeface="Times New Roman" panose="02020603050405020304" pitchFamily="18" charset="0"/>
                          <a:cs typeface="Times New Roman" panose="02020603050405020304" pitchFamily="18" charset="0"/>
                        </a:rPr>
                        <a:t> y </a:t>
                      </a:r>
                      <a:r>
                        <a:rPr lang="fr-FR" sz="2400" dirty="0" err="1" smtClean="0">
                          <a:solidFill>
                            <a:srgbClr val="C00000"/>
                          </a:solidFill>
                          <a:effectLst/>
                          <a:latin typeface="Times New Roman" panose="02020603050405020304" pitchFamily="18" charset="0"/>
                          <a:cs typeface="Times New Roman" panose="02020603050405020304" pitchFamily="18" charset="0"/>
                        </a:rPr>
                        <a:t>tế</a:t>
                      </a:r>
                      <a:endParaRPr lang="fr-FR" sz="2400" dirty="0" smtClean="0">
                        <a:solidFill>
                          <a:srgbClr val="C00000"/>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endParaRPr lang="fr-FR" sz="2400"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169300888"/>
                  </a:ext>
                </a:extLst>
              </a:tr>
            </a:tbl>
          </a:graphicData>
        </a:graphic>
      </p:graphicFrame>
      <p:sp>
        <p:nvSpPr>
          <p:cNvPr id="6" name="Rectangle 5"/>
          <p:cNvSpPr/>
          <p:nvPr/>
        </p:nvSpPr>
        <p:spPr>
          <a:xfrm>
            <a:off x="3661884" y="1592800"/>
            <a:ext cx="3479586" cy="461665"/>
          </a:xfrm>
          <a:prstGeom prst="rect">
            <a:avLst/>
          </a:prstGeom>
        </p:spPr>
        <p:txBody>
          <a:bodyPr wrap="square">
            <a:spAutoFit/>
          </a:bodyPr>
          <a:lstStyle/>
          <a:p>
            <a:r>
              <a:rPr lang="en-US" sz="2400" dirty="0" err="1" smtClean="0">
                <a:latin typeface="Times New Roman" panose="02020603050405020304" pitchFamily="18" charset="0"/>
                <a:cs typeface="Times New Roman" panose="02020603050405020304" pitchFamily="18" charset="0"/>
              </a:rPr>
              <a:t>Thấp</a:t>
            </a:r>
            <a:endParaRPr lang="en-US" sz="2400" dirty="0">
              <a:latin typeface="Times New Roman" panose="02020603050405020304" pitchFamily="18" charset="0"/>
              <a:cs typeface="Times New Roman" panose="02020603050405020304" pitchFamily="18" charset="0"/>
            </a:endParaRPr>
          </a:p>
        </p:txBody>
      </p:sp>
      <p:sp>
        <p:nvSpPr>
          <p:cNvPr id="7" name="Rectangle 6"/>
          <p:cNvSpPr/>
          <p:nvPr/>
        </p:nvSpPr>
        <p:spPr>
          <a:xfrm>
            <a:off x="7738358" y="1423703"/>
            <a:ext cx="4152183" cy="461665"/>
          </a:xfrm>
          <a:prstGeom prst="rect">
            <a:avLst/>
          </a:prstGeom>
        </p:spPr>
        <p:txBody>
          <a:bodyPr wrap="square">
            <a:spAutoFit/>
          </a:bodyPr>
          <a:lstStyle/>
          <a:p>
            <a:r>
              <a:rPr lang="en-US" sz="2400" dirty="0" smtClean="0">
                <a:solidFill>
                  <a:srgbClr val="C00000"/>
                </a:solidFill>
                <a:latin typeface="Times New Roman" panose="02020603050405020304" pitchFamily="18" charset="0"/>
                <a:cs typeface="Times New Roman" panose="02020603050405020304" pitchFamily="18" charset="0"/>
              </a:rPr>
              <a:t>C</a:t>
            </a:r>
            <a:r>
              <a:rPr lang="vi-VN" sz="2400" dirty="0" smtClean="0">
                <a:solidFill>
                  <a:srgbClr val="C00000"/>
                </a:solidFill>
                <a:latin typeface="Times New Roman" panose="02020603050405020304" pitchFamily="18" charset="0"/>
                <a:cs typeface="Times New Roman" panose="02020603050405020304" pitchFamily="18" charset="0"/>
              </a:rPr>
              <a:t>ao </a:t>
            </a:r>
            <a:r>
              <a:rPr lang="vi-VN" sz="2400" dirty="0" smtClean="0">
                <a:latin typeface="Times New Roman" panose="02020603050405020304" pitchFamily="18" charset="0"/>
                <a:cs typeface="Times New Roman" panose="02020603050405020304" pitchFamily="18" charset="0"/>
              </a:rPr>
              <a:t>và </a:t>
            </a:r>
            <a:r>
              <a:rPr lang="vi-VN" sz="2400" dirty="0" smtClean="0">
                <a:solidFill>
                  <a:srgbClr val="C00000"/>
                </a:solidFill>
                <a:latin typeface="Times New Roman" panose="02020603050405020304" pitchFamily="18" charset="0"/>
                <a:cs typeface="Times New Roman" panose="02020603050405020304" pitchFamily="18" charset="0"/>
              </a:rPr>
              <a:t>giảm</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661884" y="2140491"/>
            <a:ext cx="3479586" cy="461665"/>
          </a:xfrm>
          <a:prstGeom prst="rect">
            <a:avLst/>
          </a:prstGeom>
        </p:spPr>
        <p:txBody>
          <a:bodyPr wrap="square">
            <a:spAutoFit/>
          </a:bodyPr>
          <a:lstStyle/>
          <a:p>
            <a:r>
              <a:rPr lang="en-US" sz="2400" dirty="0" err="1" smtClean="0">
                <a:latin typeface="Times New Roman" panose="02020603050405020304" pitchFamily="18" charset="0"/>
                <a:cs typeface="Times New Roman" panose="02020603050405020304" pitchFamily="18" charset="0"/>
              </a:rPr>
              <a:t>Già</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7738358" y="1891041"/>
            <a:ext cx="4152184" cy="830997"/>
          </a:xfrm>
          <a:prstGeom prst="rect">
            <a:avLst/>
          </a:prstGeom>
        </p:spPr>
        <p:txBody>
          <a:bodyPr wrap="square">
            <a:spAutoFit/>
          </a:bodyPr>
          <a:lstStyle/>
          <a:p>
            <a:r>
              <a:rPr lang="en-US" sz="2400" dirty="0" smtClean="0">
                <a:solidFill>
                  <a:srgbClr val="C00000"/>
                </a:solidFill>
                <a:latin typeface="Times New Roman" panose="02020603050405020304" pitchFamily="18" charset="0"/>
                <a:cs typeface="Times New Roman" panose="02020603050405020304" pitchFamily="18" charset="0"/>
              </a:rPr>
              <a:t>T</a:t>
            </a:r>
            <a:r>
              <a:rPr lang="vi-VN" sz="2400" dirty="0" smtClean="0">
                <a:solidFill>
                  <a:srgbClr val="C00000"/>
                </a:solidFill>
                <a:latin typeface="Times New Roman" panose="02020603050405020304" pitchFamily="18" charset="0"/>
                <a:cs typeface="Times New Roman" panose="02020603050405020304" pitchFamily="18" charset="0"/>
              </a:rPr>
              <a:t>rẻ</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m</a:t>
            </a:r>
            <a:r>
              <a:rPr lang="vi-VN" sz="2400" dirty="0" smtClean="0">
                <a:latin typeface="Times New Roman" panose="02020603050405020304" pitchFamily="18" charset="0"/>
                <a:cs typeface="Times New Roman" panose="02020603050405020304" pitchFamily="18" charset="0"/>
              </a:rPr>
              <a:t>ột số nước đang chuyển dịch sang cơ cấu dân số </a:t>
            </a:r>
            <a:r>
              <a:rPr lang="vi-VN" sz="2400" dirty="0" smtClean="0">
                <a:solidFill>
                  <a:srgbClr val="C00000"/>
                </a:solidFill>
                <a:latin typeface="Times New Roman" panose="02020603050405020304" pitchFamily="18" charset="0"/>
                <a:cs typeface="Times New Roman" panose="02020603050405020304" pitchFamily="18" charset="0"/>
              </a:rPr>
              <a:t>già</a:t>
            </a:r>
            <a:r>
              <a:rPr lang="vi-V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4" name="Rectangle 1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85171" y="2829983"/>
            <a:ext cx="4253188" cy="830997"/>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thiếu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cao</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7772862" y="2801449"/>
            <a:ext cx="3850723" cy="1200329"/>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Tỉ lệ lao động đã qua đào tạo </a:t>
            </a:r>
            <a:r>
              <a:rPr lang="vi-VN" sz="2400" dirty="0">
                <a:solidFill>
                  <a:srgbClr val="C00000"/>
                </a:solidFill>
                <a:latin typeface="Times New Roman" panose="02020603050405020304" pitchFamily="18" charset="0"/>
                <a:cs typeface="Times New Roman" panose="02020603050405020304" pitchFamily="18" charset="0"/>
              </a:rPr>
              <a:t>còn thấp </a:t>
            </a:r>
            <a:r>
              <a:rPr lang="vi-VN" sz="2400" dirty="0" smtClean="0">
                <a:latin typeface="Times New Roman" panose="02020603050405020304" pitchFamily="18" charset="0"/>
                <a:cs typeface="Times New Roman" panose="02020603050405020304" pitchFamily="18" charset="0"/>
              </a:rPr>
              <a:t>nhưng </a:t>
            </a:r>
            <a:r>
              <a:rPr lang="vi-VN" sz="2400" dirty="0">
                <a:latin typeface="Times New Roman" panose="02020603050405020304" pitchFamily="18" charset="0"/>
                <a:cs typeface="Times New Roman" panose="02020603050405020304" pitchFamily="18" charset="0"/>
              </a:rPr>
              <a:t>có xu hướng </a:t>
            </a:r>
            <a:r>
              <a:rPr lang="vi-VN" sz="2400" dirty="0">
                <a:solidFill>
                  <a:srgbClr val="C00000"/>
                </a:solidFill>
                <a:latin typeface="Times New Roman" panose="02020603050405020304" pitchFamily="18" charset="0"/>
                <a:cs typeface="Times New Roman" panose="02020603050405020304" pitchFamily="18" charset="0"/>
              </a:rPr>
              <a:t>tăng lên </a:t>
            </a:r>
            <a:r>
              <a:rPr lang="vi-VN" sz="2400" dirty="0">
                <a:latin typeface="Times New Roman" panose="02020603050405020304" pitchFamily="18" charset="0"/>
                <a:cs typeface="Times New Roman" panose="02020603050405020304" pitchFamily="18" charset="0"/>
              </a:rPr>
              <a:t>nhanh chóng</a:t>
            </a:r>
            <a:endParaRPr lang="en-US" sz="2400" dirty="0">
              <a:latin typeface="Times New Roman" panose="02020603050405020304" pitchFamily="18" charset="0"/>
              <a:cs typeface="Times New Roman" panose="02020603050405020304" pitchFamily="18" charset="0"/>
            </a:endParaRPr>
          </a:p>
        </p:txBody>
      </p:sp>
      <p:sp>
        <p:nvSpPr>
          <p:cNvPr id="17" name="Rectangle 16"/>
          <p:cNvSpPr/>
          <p:nvPr/>
        </p:nvSpPr>
        <p:spPr>
          <a:xfrm>
            <a:off x="3485170" y="3967342"/>
            <a:ext cx="3916293" cy="1938992"/>
          </a:xfrm>
          <a:prstGeom prst="rect">
            <a:avLst/>
          </a:prstGeom>
        </p:spPr>
        <p:txBody>
          <a:bodyPr wrap="square">
            <a:spAutoFit/>
          </a:bodyPr>
          <a:lstStyle/>
          <a:p>
            <a:r>
              <a:rPr lang="vi-VN" sz="2400" dirty="0" smtClean="0">
                <a:latin typeface="Times New Roman" panose="02020603050405020304" pitchFamily="18" charset="0"/>
                <a:cs typeface="Times New Roman" panose="02020603050405020304" pitchFamily="18" charset="0"/>
              </a:rPr>
              <a:t>Diễn ra </a:t>
            </a:r>
            <a:r>
              <a:rPr lang="vi-VN" sz="2400" dirty="0" smtClean="0">
                <a:solidFill>
                  <a:srgbClr val="C00000"/>
                </a:solidFill>
                <a:latin typeface="Times New Roman" panose="02020603050405020304" pitchFamily="18" charset="0"/>
                <a:cs typeface="Times New Roman" panose="02020603050405020304" pitchFamily="18" charset="0"/>
              </a:rPr>
              <a:t>sớm</a:t>
            </a:r>
            <a:r>
              <a:rPr lang="vi-VN" sz="2400" dirty="0" smtClean="0">
                <a:latin typeface="Times New Roman" panose="02020603050405020304" pitchFamily="18" charset="0"/>
                <a:cs typeface="Times New Roman" panose="02020603050405020304" pitchFamily="18" charset="0"/>
              </a:rPr>
              <a:t> và </a:t>
            </a:r>
            <a:r>
              <a:rPr lang="vi-VN" sz="2400" dirty="0" smtClean="0">
                <a:solidFill>
                  <a:srgbClr val="C00000"/>
                </a:solidFill>
                <a:latin typeface="Times New Roman" panose="02020603050405020304" pitchFamily="18" charset="0"/>
                <a:cs typeface="Times New Roman" panose="02020603050405020304" pitchFamily="18" charset="0"/>
              </a:rPr>
              <a:t>trình độ </a:t>
            </a:r>
            <a:r>
              <a:rPr lang="vi-VN" sz="2400" dirty="0" smtClean="0">
                <a:latin typeface="Times New Roman" panose="02020603050405020304" pitchFamily="18" charset="0"/>
                <a:cs typeface="Times New Roman" panose="02020603050405020304" pitchFamily="18" charset="0"/>
              </a:rPr>
              <a:t>đô thị hoá</a:t>
            </a:r>
            <a:r>
              <a:rPr lang="vi-VN" sz="2400" dirty="0" smtClean="0">
                <a:solidFill>
                  <a:srgbClr val="C00000"/>
                </a:solidFill>
                <a:latin typeface="Times New Roman" panose="02020603050405020304" pitchFamily="18" charset="0"/>
                <a:cs typeface="Times New Roman" panose="02020603050405020304" pitchFamily="18" charset="0"/>
              </a:rPr>
              <a:t> cao</a:t>
            </a:r>
            <a:r>
              <a:rPr lang="vi-VN" sz="2400" dirty="0" smtClean="0">
                <a:latin typeface="Times New Roman" panose="02020603050405020304" pitchFamily="18" charset="0"/>
                <a:cs typeface="Times New Roman" panose="02020603050405020304" pitchFamily="18" charset="0"/>
              </a:rPr>
              <a:t>, dân thành thị chiếm </a:t>
            </a:r>
            <a:r>
              <a:rPr lang="vi-VN" sz="2400" dirty="0" smtClean="0">
                <a:solidFill>
                  <a:srgbClr val="C00000"/>
                </a:solidFill>
                <a:latin typeface="Times New Roman" panose="02020603050405020304" pitchFamily="18" charset="0"/>
                <a:cs typeface="Times New Roman" panose="02020603050405020304" pitchFamily="18" charset="0"/>
              </a:rPr>
              <a:t>tỉ trọng cao </a:t>
            </a:r>
            <a:r>
              <a:rPr lang="vi-VN" sz="2400" dirty="0" smtClean="0">
                <a:latin typeface="Times New Roman" panose="02020603050405020304" pitchFamily="18" charset="0"/>
                <a:cs typeface="Times New Roman" panose="02020603050405020304" pitchFamily="18" charset="0"/>
              </a:rPr>
              <a:t>trong tổng số dân, nhiều nước lên đến hơn </a:t>
            </a:r>
            <a:r>
              <a:rPr lang="vi-VN" sz="2400" dirty="0" smtClean="0">
                <a:solidFill>
                  <a:srgbClr val="C00000"/>
                </a:solidFill>
                <a:latin typeface="Times New Roman" panose="02020603050405020304" pitchFamily="18" charset="0"/>
                <a:cs typeface="Times New Roman" panose="02020603050405020304" pitchFamily="18" charset="0"/>
              </a:rPr>
              <a:t>90% </a:t>
            </a:r>
            <a:r>
              <a:rPr lang="vi-VN" sz="2400" dirty="0" smtClean="0">
                <a:latin typeface="Times New Roman" panose="02020603050405020304" pitchFamily="18" charset="0"/>
                <a:cs typeface="Times New Roman" panose="02020603050405020304" pitchFamily="18" charset="0"/>
              </a:rPr>
              <a:t>tổng số dân.</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7738358" y="4071976"/>
            <a:ext cx="4078669" cy="1200329"/>
          </a:xfrm>
          <a:prstGeom prst="rect">
            <a:avLst/>
          </a:prstGeom>
        </p:spPr>
        <p:txBody>
          <a:bodyPr wrap="square">
            <a:spAutoFit/>
          </a:bodyPr>
          <a:lstStyle/>
          <a:p>
            <a:r>
              <a:rPr lang="vi-VN" sz="2400" dirty="0" smtClean="0">
                <a:latin typeface="Times New Roman" panose="02020603050405020304" pitchFamily="18" charset="0"/>
                <a:cs typeface="Times New Roman" panose="02020603050405020304" pitchFamily="18" charset="0"/>
              </a:rPr>
              <a:t>Tốc độ đô thị hoá diễn ra </a:t>
            </a:r>
            <a:r>
              <a:rPr lang="vi-VN" sz="2400" dirty="0" smtClean="0">
                <a:solidFill>
                  <a:srgbClr val="C00000"/>
                </a:solidFill>
                <a:latin typeface="Times New Roman" panose="02020603050405020304" pitchFamily="18" charset="0"/>
                <a:cs typeface="Times New Roman" panose="02020603050405020304" pitchFamily="18" charset="0"/>
              </a:rPr>
              <a:t>nhanh</a:t>
            </a:r>
            <a:r>
              <a:rPr lang="vi-VN" sz="2400" dirty="0" smtClean="0">
                <a:latin typeface="Times New Roman" panose="02020603050405020304" pitchFamily="18" charset="0"/>
                <a:cs typeface="Times New Roman" panose="02020603050405020304" pitchFamily="18" charset="0"/>
              </a:rPr>
              <a:t>, song </a:t>
            </a:r>
            <a:r>
              <a:rPr lang="vi-VN" sz="2400" dirty="0" smtClean="0">
                <a:solidFill>
                  <a:srgbClr val="C00000"/>
                </a:solidFill>
                <a:latin typeface="Times New Roman" panose="02020603050405020304" pitchFamily="18" charset="0"/>
                <a:cs typeface="Times New Roman" panose="02020603050405020304" pitchFamily="18" charset="0"/>
              </a:rPr>
              <a:t>tỉ lệ </a:t>
            </a:r>
            <a:r>
              <a:rPr lang="vi-VN" sz="2400" dirty="0" smtClean="0">
                <a:latin typeface="Times New Roman" panose="02020603050405020304" pitchFamily="18" charset="0"/>
                <a:cs typeface="Times New Roman" panose="02020603050405020304" pitchFamily="18" charset="0"/>
              </a:rPr>
              <a:t>dân thành thị </a:t>
            </a:r>
            <a:r>
              <a:rPr lang="vi-VN" sz="2400" dirty="0" smtClean="0">
                <a:solidFill>
                  <a:srgbClr val="C00000"/>
                </a:solidFill>
                <a:latin typeface="Times New Roman" panose="02020603050405020304" pitchFamily="18" charset="0"/>
                <a:cs typeface="Times New Roman" panose="02020603050405020304" pitchFamily="18" charset="0"/>
              </a:rPr>
              <a:t>chưa cao</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661884" y="6091699"/>
            <a:ext cx="3479586" cy="461665"/>
          </a:xfrm>
          <a:prstGeom prst="rect">
            <a:avLst/>
          </a:prstGeom>
        </p:spPr>
        <p:txBody>
          <a:bodyPr wrap="square">
            <a:spAutoFit/>
          </a:bodyPr>
          <a:lstStyle/>
          <a:p>
            <a:r>
              <a:rPr lang="vi-VN" sz="2400" dirty="0" smtClean="0">
                <a:latin typeface="Times New Roman" panose="02020603050405020304" pitchFamily="18" charset="0"/>
                <a:cs typeface="Times New Roman" panose="02020603050405020304" pitchFamily="18" charset="0"/>
              </a:rPr>
              <a:t>Rất phát triển</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738358" y="6091698"/>
            <a:ext cx="4306617" cy="461665"/>
          </a:xfrm>
          <a:prstGeom prst="rect">
            <a:avLst/>
          </a:prstGeom>
        </p:spPr>
        <p:txBody>
          <a:bodyPr wrap="square">
            <a:spAutoFit/>
          </a:bodyPr>
          <a:lstStyle/>
          <a:p>
            <a:r>
              <a:rPr lang="vi-VN" sz="2400" dirty="0" smtClean="0">
                <a:latin typeface="Times New Roman" panose="02020603050405020304" pitchFamily="18" charset="0"/>
                <a:cs typeface="Times New Roman" panose="02020603050405020304" pitchFamily="18" charset="0"/>
              </a:rPr>
              <a:t>Đã được cải thiện</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66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5" grpId="0"/>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2C4B62D9-C5F9-4E38-84F0-66FB82F31E05}"/>
              </a:ext>
            </a:extLst>
          </p:cNvPr>
          <p:cNvGrpSpPr/>
          <p:nvPr/>
        </p:nvGrpSpPr>
        <p:grpSpPr>
          <a:xfrm>
            <a:off x="2351344" y="307215"/>
            <a:ext cx="6823033" cy="785789"/>
            <a:chOff x="3090178" y="118118"/>
            <a:chExt cx="6823033" cy="1313118"/>
          </a:xfrm>
        </p:grpSpPr>
        <p:sp>
          <p:nvSpPr>
            <p:cNvPr id="21" name="Rectangle: Rounded Corners 4">
              <a:extLst>
                <a:ext uri="{FF2B5EF4-FFF2-40B4-BE49-F238E27FC236}">
                  <a16:creationId xmlns=""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2" name="Rectangle 21">
              <a:extLst>
                <a:ext uri="{FF2B5EF4-FFF2-40B4-BE49-F238E27FC236}">
                  <a16:creationId xmlns="" xmlns:a16="http://schemas.microsoft.com/office/drawing/2014/main" id="{1F6250F2-351E-44CA-A071-9F67D77DF914}"/>
                </a:ext>
              </a:extLst>
            </p:cNvPr>
            <p:cNvSpPr/>
            <p:nvPr/>
          </p:nvSpPr>
          <p:spPr>
            <a:xfrm>
              <a:off x="3622015" y="214491"/>
              <a:ext cx="6291196" cy="830997"/>
            </a:xfrm>
            <a:prstGeom prst="rect">
              <a:avLst/>
            </a:prstGeom>
            <a:noFill/>
          </p:spPr>
          <p:txBody>
            <a:bodyPr wrap="square" lIns="91440" tIns="45720" rIns="91440" bIns="45720">
              <a:spAutoFit/>
            </a:bodyPr>
            <a:lstStyle/>
            <a:p>
              <a:pPr algn="ctr"/>
              <a:r>
                <a:rPr lang="en-US" sz="48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mj-lt"/>
                </a:rPr>
                <a:t>LUYỆN TẬP</a:t>
              </a:r>
              <a:endParaRPr lang="en-US" sz="48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mj-lt"/>
              </a:endParaRPr>
            </a:p>
          </p:txBody>
        </p:sp>
      </p:grpSp>
      <p:sp>
        <p:nvSpPr>
          <p:cNvPr id="25" name="Rectangle 24"/>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717750881"/>
              </p:ext>
            </p:extLst>
          </p:nvPr>
        </p:nvGraphicFramePr>
        <p:xfrm>
          <a:off x="456952" y="2302216"/>
          <a:ext cx="11477545" cy="2031216"/>
        </p:xfrm>
        <a:graphic>
          <a:graphicData uri="http://schemas.openxmlformats.org/drawingml/2006/table">
            <a:tbl>
              <a:tblPr>
                <a:tableStyleId>{5C22544A-7EE6-4342-B048-85BDC9FD1C3A}</a:tableStyleId>
              </a:tblPr>
              <a:tblGrid>
                <a:gridCol w="5840397">
                  <a:extLst>
                    <a:ext uri="{9D8B030D-6E8A-4147-A177-3AD203B41FA5}">
                      <a16:colId xmlns="" xmlns:a16="http://schemas.microsoft.com/office/drawing/2014/main" val="2429678551"/>
                    </a:ext>
                  </a:extLst>
                </a:gridCol>
                <a:gridCol w="2754998">
                  <a:extLst>
                    <a:ext uri="{9D8B030D-6E8A-4147-A177-3AD203B41FA5}">
                      <a16:colId xmlns="" xmlns:a16="http://schemas.microsoft.com/office/drawing/2014/main" val="2317644959"/>
                    </a:ext>
                  </a:extLst>
                </a:gridCol>
                <a:gridCol w="2882150">
                  <a:extLst>
                    <a:ext uri="{9D8B030D-6E8A-4147-A177-3AD203B41FA5}">
                      <a16:colId xmlns="" xmlns:a16="http://schemas.microsoft.com/office/drawing/2014/main" val="1143527147"/>
                    </a:ext>
                  </a:extLst>
                </a:gridCol>
              </a:tblGrid>
              <a:tr h="330075">
                <a:tc>
                  <a:txBody>
                    <a:bodyPr/>
                    <a:lstStyle/>
                    <a:p>
                      <a:pPr algn="ctr" fontAlgn="ctr"/>
                      <a:r>
                        <a:rPr lang="en-US" sz="2400" u="none" strike="noStrike" dirty="0" err="1" smtClean="0">
                          <a:effectLst/>
                        </a:rPr>
                        <a:t>Ngành</a:t>
                      </a:r>
                      <a:r>
                        <a:rPr lang="en-US" sz="2400" u="none" strike="noStrike" baseline="0" dirty="0" smtClean="0">
                          <a:effectLst/>
                        </a:rPr>
                        <a:t> </a:t>
                      </a:r>
                      <a:r>
                        <a:rPr lang="vi-VN" sz="2400" i="1" u="none" strike="noStrike" dirty="0" smtClean="0">
                          <a:effectLst/>
                        </a:rPr>
                        <a:t>(</a:t>
                      </a:r>
                      <a:r>
                        <a:rPr lang="en-US" sz="2400" i="1" u="none" strike="noStrike" dirty="0" err="1" smtClean="0">
                          <a:effectLst/>
                        </a:rPr>
                        <a:t>Đơn</a:t>
                      </a:r>
                      <a:r>
                        <a:rPr lang="en-US" sz="2400" i="1" u="none" strike="noStrike" baseline="0" dirty="0" smtClean="0">
                          <a:effectLst/>
                        </a:rPr>
                        <a:t> </a:t>
                      </a:r>
                      <a:r>
                        <a:rPr lang="en-US" sz="2400" i="1" u="none" strike="noStrike" baseline="0" dirty="0" err="1" smtClean="0">
                          <a:effectLst/>
                        </a:rPr>
                        <a:t>vị</a:t>
                      </a:r>
                      <a:r>
                        <a:rPr lang="en-US" sz="2400" i="1" u="none" strike="noStrike" baseline="0" dirty="0" smtClean="0">
                          <a:effectLst/>
                        </a:rPr>
                        <a:t> </a:t>
                      </a:r>
                      <a:r>
                        <a:rPr lang="vi-VN" sz="2400" i="1" u="none" strike="noStrike" dirty="0" smtClean="0">
                          <a:effectLst/>
                        </a:rPr>
                        <a:t>%)</a:t>
                      </a:r>
                      <a:endParaRPr lang="vi-VN" sz="2400" b="0" i="1"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tcPr>
                </a:tc>
                <a:tc>
                  <a:txBody>
                    <a:bodyPr/>
                    <a:lstStyle/>
                    <a:p>
                      <a:pPr algn="ctr" fontAlgn="b"/>
                      <a:r>
                        <a:rPr lang="en-US" sz="2400" u="none" strike="noStrike" dirty="0">
                          <a:effectLst/>
                        </a:rPr>
                        <a:t>Ca-</a:t>
                      </a:r>
                      <a:r>
                        <a:rPr lang="en-US" sz="2400" u="none" strike="noStrike" dirty="0" err="1">
                          <a:effectLst/>
                        </a:rPr>
                        <a:t>na</a:t>
                      </a:r>
                      <a:r>
                        <a:rPr lang="en-US" sz="2400" u="none" strike="noStrike" dirty="0">
                          <a:effectLst/>
                        </a:rPr>
                        <a:t>-</a:t>
                      </a:r>
                      <a:r>
                        <a:rPr lang="en-US" sz="2400" u="none" strike="noStrike" dirty="0" err="1">
                          <a:effectLst/>
                        </a:rPr>
                        <a:t>đa</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smtClean="0">
                          <a:effectLst/>
                        </a:rPr>
                        <a:t>E-</a:t>
                      </a:r>
                      <a:r>
                        <a:rPr lang="en-US" sz="2400" u="none" strike="noStrike" dirty="0" err="1" smtClean="0">
                          <a:effectLst/>
                        </a:rPr>
                        <a:t>ti</a:t>
                      </a:r>
                      <a:r>
                        <a:rPr lang="en-US" sz="2400" u="none" strike="noStrike" dirty="0" smtClean="0">
                          <a:effectLst/>
                        </a:rPr>
                        <a:t>-ô-pi-a</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20547881"/>
                  </a:ext>
                </a:extLst>
              </a:tr>
              <a:tr h="377365">
                <a:tc>
                  <a:txBody>
                    <a:bodyPr/>
                    <a:lstStyle/>
                    <a:p>
                      <a:pPr algn="ctr" fontAlgn="b"/>
                      <a:r>
                        <a:rPr lang="en-US" sz="2400" u="none" strike="noStrike" dirty="0" err="1" smtClean="0">
                          <a:effectLst/>
                        </a:rPr>
                        <a:t>Nông</a:t>
                      </a:r>
                      <a:r>
                        <a:rPr lang="en-US" sz="2400" u="none" strike="noStrike" dirty="0" smtClean="0">
                          <a:effectLst/>
                        </a:rPr>
                        <a:t> </a:t>
                      </a:r>
                      <a:r>
                        <a:rPr lang="en-US" sz="2400" u="none" strike="noStrike" dirty="0" err="1">
                          <a:effectLst/>
                        </a:rPr>
                        <a:t>nghiệp</a:t>
                      </a:r>
                      <a:r>
                        <a:rPr lang="en-US" sz="2400" u="none" strike="noStrike" dirty="0">
                          <a:effectLst/>
                        </a:rPr>
                        <a:t>, </a:t>
                      </a:r>
                      <a:r>
                        <a:rPr lang="en-US" sz="2400" u="none" strike="noStrike" dirty="0" err="1">
                          <a:effectLst/>
                        </a:rPr>
                        <a:t>lâm</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thuỷ</a:t>
                      </a:r>
                      <a:r>
                        <a:rPr lang="en-US" sz="2400" u="none" strike="noStrike" dirty="0">
                          <a:effectLst/>
                        </a:rPr>
                        <a:t> </a:t>
                      </a:r>
                      <a:r>
                        <a:rPr lang="en-US" sz="2400" u="none" strike="noStrike" dirty="0" err="1">
                          <a:effectLst/>
                        </a:rPr>
                        <a:t>sản</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dirty="0">
                          <a:effectLst/>
                        </a:rPr>
                        <a:t>1,7</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a:solidFill>
                            <a:schemeClr val="bg1"/>
                          </a:solidFill>
                          <a:effectLst/>
                        </a:rPr>
                        <a:t>35,5</a:t>
                      </a:r>
                      <a:endParaRPr lang="en-US" sz="2400" b="0"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2035812729"/>
                  </a:ext>
                </a:extLst>
              </a:tr>
              <a:tr h="377365">
                <a:tc>
                  <a:txBody>
                    <a:bodyPr/>
                    <a:lstStyle/>
                    <a:p>
                      <a:pPr algn="ctr" fontAlgn="b"/>
                      <a:r>
                        <a:rPr lang="en-US" sz="2400" u="none" strike="noStrike" dirty="0" err="1" smtClean="0">
                          <a:effectLst/>
                        </a:rPr>
                        <a:t>Công</a:t>
                      </a:r>
                      <a:r>
                        <a:rPr lang="en-US" sz="2400" u="none" strike="noStrike" dirty="0" smtClean="0">
                          <a:effectLst/>
                        </a:rPr>
                        <a:t> </a:t>
                      </a:r>
                      <a:r>
                        <a:rPr lang="en-US" sz="2400" u="none" strike="noStrike" dirty="0" err="1">
                          <a:effectLst/>
                        </a:rPr>
                        <a:t>nghiệp</a:t>
                      </a:r>
                      <a:r>
                        <a:rPr lang="en-US" sz="2400" u="none" strike="noStrike" dirty="0">
                          <a:effectLst/>
                        </a:rPr>
                        <a:t>, </a:t>
                      </a:r>
                      <a:r>
                        <a:rPr lang="en-US" sz="2400" u="none" strike="noStrike" dirty="0" err="1">
                          <a:effectLst/>
                        </a:rPr>
                        <a:t>xây</a:t>
                      </a:r>
                      <a:r>
                        <a:rPr lang="en-US" sz="2400" u="none" strike="noStrike" dirty="0">
                          <a:effectLst/>
                        </a:rPr>
                        <a:t> </a:t>
                      </a:r>
                      <a:r>
                        <a:rPr lang="en-US" sz="2400" u="none" strike="noStrike" dirty="0" err="1">
                          <a:effectLst/>
                        </a:rPr>
                        <a:t>dựng</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rPr>
                        <a:t>24,6</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solidFill>
                            <a:schemeClr val="bg1"/>
                          </a:solidFill>
                          <a:effectLst/>
                        </a:rPr>
                        <a:t>23,1</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1879889045"/>
                  </a:ext>
                </a:extLst>
              </a:tr>
              <a:tr h="453955">
                <a:tc>
                  <a:txBody>
                    <a:bodyPr/>
                    <a:lstStyle/>
                    <a:p>
                      <a:pPr algn="ctr" fontAlgn="b"/>
                      <a:r>
                        <a:rPr lang="en-US" sz="2400" u="none" strike="noStrike" dirty="0" err="1">
                          <a:effectLst/>
                        </a:rPr>
                        <a:t>Dịch</a:t>
                      </a:r>
                      <a:r>
                        <a:rPr lang="en-US" sz="2400" u="none" strike="noStrike" dirty="0">
                          <a:effectLst/>
                        </a:rPr>
                        <a:t> </a:t>
                      </a:r>
                      <a:r>
                        <a:rPr lang="en-US" sz="2400" u="none" strike="noStrike" dirty="0" err="1">
                          <a:effectLst/>
                        </a:rPr>
                        <a:t>vụ</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66,9</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b"/>
                      <a:r>
                        <a:rPr lang="en-US" sz="2400" u="none" strike="noStrike" dirty="0">
                          <a:solidFill>
                            <a:schemeClr val="bg1"/>
                          </a:solidFill>
                          <a:effectLst/>
                        </a:rPr>
                        <a:t>36,8</a:t>
                      </a:r>
                      <a:endParaRPr lang="en-US" sz="24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1571541934"/>
                  </a:ext>
                </a:extLst>
              </a:tr>
              <a:tr h="447246">
                <a:tc>
                  <a:txBody>
                    <a:bodyPr/>
                    <a:lstStyle/>
                    <a:p>
                      <a:pPr algn="ctr" fontAlgn="b"/>
                      <a:r>
                        <a:rPr lang="en-US" sz="2400" u="none" strike="noStrike" dirty="0" err="1">
                          <a:effectLst/>
                        </a:rPr>
                        <a:t>Thuế</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r>
                        <a:rPr lang="en-US" sz="2400" u="none" strike="noStrike" dirty="0">
                          <a:effectLst/>
                        </a:rPr>
                        <a:t> </a:t>
                      </a:r>
                      <a:r>
                        <a:rPr lang="en-US" sz="2400" u="none" strike="noStrike" dirty="0" err="1">
                          <a:effectLst/>
                        </a:rPr>
                        <a:t>trừ</a:t>
                      </a:r>
                      <a:r>
                        <a:rPr lang="en-US" sz="2400" u="none" strike="noStrike" dirty="0">
                          <a:effectLst/>
                        </a:rPr>
                        <a:t> </a:t>
                      </a:r>
                      <a:r>
                        <a:rPr lang="en-US" sz="2400" u="none" strike="noStrike" dirty="0" err="1">
                          <a:effectLst/>
                        </a:rPr>
                        <a:t>trợ</a:t>
                      </a:r>
                      <a:r>
                        <a:rPr lang="en-US" sz="2400" u="none" strike="noStrike" dirty="0">
                          <a:effectLst/>
                        </a:rPr>
                        <a:t> </a:t>
                      </a:r>
                      <a:r>
                        <a:rPr lang="en-US" sz="2400" u="none" strike="noStrike" dirty="0" err="1">
                          <a:effectLst/>
                        </a:rPr>
                        <a:t>cấp</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400" u="none" strike="noStrike">
                          <a:effectLst/>
                        </a:rPr>
                        <a:t>6,8</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r>
                        <a:rPr lang="en-US" sz="2400" u="none" strike="noStrike" dirty="0">
                          <a:solidFill>
                            <a:schemeClr val="bg1"/>
                          </a:solidFill>
                          <a:effectLst/>
                        </a:rPr>
                        <a:t>4,6</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2349301288"/>
                  </a:ext>
                </a:extLst>
              </a:tr>
            </a:tbl>
          </a:graphicData>
        </a:graphic>
      </p:graphicFrame>
      <p:sp>
        <p:nvSpPr>
          <p:cNvPr id="9" name="Rectangle 8"/>
          <p:cNvSpPr/>
          <p:nvPr/>
        </p:nvSpPr>
        <p:spPr>
          <a:xfrm>
            <a:off x="330829" y="1307549"/>
            <a:ext cx="11861171" cy="954107"/>
          </a:xfrm>
          <a:prstGeom prst="rect">
            <a:avLst/>
          </a:prstGeom>
        </p:spPr>
        <p:txBody>
          <a:bodyPr wrap="square">
            <a:spAutoFit/>
          </a:bodyPr>
          <a:lstStyle/>
          <a:p>
            <a:pPr algn="ctr"/>
            <a:r>
              <a:rPr lang="vi-VN" sz="2800" dirty="0">
                <a:solidFill>
                  <a:srgbClr val="C00000"/>
                </a:solidFill>
              </a:rPr>
              <a:t>Dựa vào bảng </a:t>
            </a:r>
            <a:r>
              <a:rPr lang="vi-VN" sz="2800" dirty="0" smtClean="0">
                <a:solidFill>
                  <a:srgbClr val="C00000"/>
                </a:solidFill>
              </a:rPr>
              <a:t>1.1</a:t>
            </a:r>
            <a:r>
              <a:rPr lang="en-US" sz="2800" dirty="0" smtClean="0">
                <a:solidFill>
                  <a:srgbClr val="C00000"/>
                </a:solidFill>
              </a:rPr>
              <a:t>:  H</a:t>
            </a:r>
            <a:r>
              <a:rPr lang="vi-VN" sz="2800" dirty="0" smtClean="0">
                <a:solidFill>
                  <a:srgbClr val="C00000"/>
                </a:solidFill>
              </a:rPr>
              <a:t>ãy </a:t>
            </a:r>
            <a:r>
              <a:rPr lang="vi-VN" sz="2800" dirty="0">
                <a:solidFill>
                  <a:srgbClr val="C00000"/>
                </a:solidFill>
              </a:rPr>
              <a:t>vẽ biểu đồ thể hiện cơ cấu GDP của Ca-na-đa và Ê-ti-ô-pi-a. Nhận xét và giải thích.</a:t>
            </a:r>
            <a:endParaRPr lang="en-US" sz="2800" dirty="0">
              <a:solidFill>
                <a:srgbClr val="C00000"/>
              </a:solidFill>
            </a:endParaRPr>
          </a:p>
        </p:txBody>
      </p:sp>
      <p:sp>
        <p:nvSpPr>
          <p:cNvPr id="3" name="Rectangle 2"/>
          <p:cNvSpPr/>
          <p:nvPr/>
        </p:nvSpPr>
        <p:spPr>
          <a:xfrm>
            <a:off x="330829" y="4500566"/>
            <a:ext cx="4261103" cy="554704"/>
          </a:xfrm>
          <a:prstGeom prst="rect">
            <a:avLst/>
          </a:prstGeom>
        </p:spPr>
        <p:txBody>
          <a:bodyPr wrap="none">
            <a:spAutoFit/>
          </a:bodyPr>
          <a:lstStyle/>
          <a:p>
            <a:pPr>
              <a:lnSpc>
                <a:spcPct val="115000"/>
              </a:lnSpc>
              <a:spcAft>
                <a:spcPts val="0"/>
              </a:spcAft>
            </a:pPr>
            <a:r>
              <a:rPr lang="en-US" sz="2800" dirty="0" smtClean="0">
                <a:solidFill>
                  <a:srgbClr val="84178F"/>
                </a:solidFill>
                <a:ea typeface="Times New Roman" panose="02020603050405020304" pitchFamily="18" charset="0"/>
                <a:sym typeface="Wingdings" panose="05000000000000000000" pitchFamily="2" charset="2"/>
              </a:rPr>
              <a:t> </a:t>
            </a:r>
            <a:r>
              <a:rPr lang="vi-VN" sz="2800" dirty="0" smtClean="0">
                <a:solidFill>
                  <a:srgbClr val="84178F"/>
                </a:solidFill>
                <a:ea typeface="Times New Roman" panose="02020603050405020304" pitchFamily="18" charset="0"/>
              </a:rPr>
              <a:t>Dấu </a:t>
            </a:r>
            <a:r>
              <a:rPr lang="vi-VN" sz="2800" dirty="0">
                <a:solidFill>
                  <a:srgbClr val="84178F"/>
                </a:solidFill>
                <a:ea typeface="Times New Roman" panose="02020603050405020304" pitchFamily="18" charset="0"/>
              </a:rPr>
              <a:t>hiệu nhận biết biểu đồ:</a:t>
            </a:r>
            <a:endParaRPr lang="en-US" sz="2400" dirty="0">
              <a:solidFill>
                <a:srgbClr val="84178F"/>
              </a:solidFill>
              <a:effectLst/>
              <a:ea typeface="Calibri" panose="020F0502020204030204" pitchFamily="34" charset="0"/>
            </a:endParaRPr>
          </a:p>
        </p:txBody>
      </p:sp>
      <p:sp>
        <p:nvSpPr>
          <p:cNvPr id="11" name="Rectangle 10"/>
          <p:cNvSpPr/>
          <p:nvPr/>
        </p:nvSpPr>
        <p:spPr>
          <a:xfrm>
            <a:off x="456952" y="5007862"/>
            <a:ext cx="2622834" cy="587853"/>
          </a:xfrm>
          <a:prstGeom prst="rect">
            <a:avLst/>
          </a:prstGeom>
        </p:spPr>
        <p:txBody>
          <a:bodyPr wrap="none">
            <a:spAutoFit/>
          </a:bodyPr>
          <a:lstStyle/>
          <a:p>
            <a:pPr>
              <a:lnSpc>
                <a:spcPct val="115000"/>
              </a:lnSpc>
              <a:spcAft>
                <a:spcPts val="0"/>
              </a:spcAft>
            </a:pPr>
            <a:r>
              <a:rPr lang="en-US" sz="2800" dirty="0" smtClean="0">
                <a:solidFill>
                  <a:srgbClr val="84178F"/>
                </a:solidFill>
                <a:ea typeface="Times New Roman" panose="02020603050405020304" pitchFamily="18" charset="0"/>
                <a:sym typeface="Wingdings" panose="05000000000000000000" pitchFamily="2" charset="2"/>
              </a:rPr>
              <a:t>+ </a:t>
            </a:r>
            <a:r>
              <a:rPr lang="en-US" sz="2800" dirty="0" err="1" smtClean="0">
                <a:solidFill>
                  <a:srgbClr val="84178F"/>
                </a:solidFill>
                <a:ea typeface="Times New Roman" panose="02020603050405020304" pitchFamily="18" charset="0"/>
                <a:sym typeface="Wingdings" panose="05000000000000000000" pitchFamily="2" charset="2"/>
              </a:rPr>
              <a:t>Từ</a:t>
            </a:r>
            <a:r>
              <a:rPr lang="en-US" sz="2800" dirty="0" smtClean="0">
                <a:solidFill>
                  <a:srgbClr val="84178F"/>
                </a:solidFill>
                <a:ea typeface="Times New Roman" panose="02020603050405020304" pitchFamily="18" charset="0"/>
                <a:sym typeface="Wingdings" panose="05000000000000000000" pitchFamily="2" charset="2"/>
              </a:rPr>
              <a:t> </a:t>
            </a:r>
            <a:r>
              <a:rPr lang="en-US" sz="2800" dirty="0" err="1" smtClean="0">
                <a:solidFill>
                  <a:srgbClr val="84178F"/>
                </a:solidFill>
                <a:ea typeface="Times New Roman" panose="02020603050405020304" pitchFamily="18" charset="0"/>
                <a:sym typeface="Wingdings" panose="05000000000000000000" pitchFamily="2" charset="2"/>
              </a:rPr>
              <a:t>khóa</a:t>
            </a:r>
            <a:r>
              <a:rPr lang="en-US" sz="2800" dirty="0" smtClean="0">
                <a:solidFill>
                  <a:srgbClr val="84178F"/>
                </a:solidFill>
                <a:ea typeface="Times New Roman" panose="02020603050405020304" pitchFamily="18" charset="0"/>
                <a:sym typeface="Wingdings" panose="05000000000000000000" pitchFamily="2" charset="2"/>
              </a:rPr>
              <a:t> CƠ CẤU</a:t>
            </a:r>
            <a:endParaRPr lang="en-US" sz="2400" dirty="0">
              <a:solidFill>
                <a:srgbClr val="84178F"/>
              </a:solidFill>
              <a:effectLst/>
              <a:ea typeface="Calibri" panose="020F0502020204030204" pitchFamily="34" charset="0"/>
            </a:endParaRPr>
          </a:p>
        </p:txBody>
      </p:sp>
      <p:sp>
        <p:nvSpPr>
          <p:cNvPr id="12" name="Rectangle 11"/>
          <p:cNvSpPr/>
          <p:nvPr/>
        </p:nvSpPr>
        <p:spPr>
          <a:xfrm>
            <a:off x="456952" y="5515158"/>
            <a:ext cx="2383986" cy="587853"/>
          </a:xfrm>
          <a:prstGeom prst="rect">
            <a:avLst/>
          </a:prstGeom>
        </p:spPr>
        <p:txBody>
          <a:bodyPr wrap="none">
            <a:spAutoFit/>
          </a:bodyPr>
          <a:lstStyle/>
          <a:p>
            <a:pPr>
              <a:lnSpc>
                <a:spcPct val="115000"/>
              </a:lnSpc>
              <a:spcAft>
                <a:spcPts val="0"/>
              </a:spcAft>
            </a:pPr>
            <a:r>
              <a:rPr lang="en-US" sz="2800" dirty="0" smtClean="0">
                <a:solidFill>
                  <a:srgbClr val="84178F"/>
                </a:solidFill>
                <a:ea typeface="Times New Roman" panose="02020603050405020304" pitchFamily="18" charset="0"/>
                <a:sym typeface="Wingdings" panose="05000000000000000000" pitchFamily="2" charset="2"/>
              </a:rPr>
              <a:t>+ </a:t>
            </a:r>
            <a:r>
              <a:rPr lang="en-US" sz="2800" dirty="0" err="1" smtClean="0">
                <a:solidFill>
                  <a:srgbClr val="84178F"/>
                </a:solidFill>
                <a:ea typeface="Times New Roman" panose="02020603050405020304" pitchFamily="18" charset="0"/>
                <a:sym typeface="Wingdings" panose="05000000000000000000" pitchFamily="2" charset="2"/>
              </a:rPr>
              <a:t>Số</a:t>
            </a:r>
            <a:r>
              <a:rPr lang="en-US" sz="2800" dirty="0" smtClean="0">
                <a:solidFill>
                  <a:srgbClr val="84178F"/>
                </a:solidFill>
                <a:ea typeface="Times New Roman" panose="02020603050405020304" pitchFamily="18" charset="0"/>
                <a:sym typeface="Wingdings" panose="05000000000000000000" pitchFamily="2" charset="2"/>
              </a:rPr>
              <a:t> </a:t>
            </a:r>
            <a:r>
              <a:rPr lang="en-US" sz="2800" dirty="0" err="1" smtClean="0">
                <a:solidFill>
                  <a:srgbClr val="84178F"/>
                </a:solidFill>
                <a:ea typeface="Times New Roman" panose="02020603050405020304" pitchFamily="18" charset="0"/>
                <a:sym typeface="Wingdings" panose="05000000000000000000" pitchFamily="2" charset="2"/>
              </a:rPr>
              <a:t>năm</a:t>
            </a:r>
            <a:r>
              <a:rPr lang="en-US" sz="2800" dirty="0" smtClean="0">
                <a:solidFill>
                  <a:srgbClr val="84178F"/>
                </a:solidFill>
                <a:ea typeface="Times New Roman" panose="02020603050405020304" pitchFamily="18" charset="0"/>
                <a:sym typeface="Wingdings" panose="05000000000000000000" pitchFamily="2" charset="2"/>
              </a:rPr>
              <a:t>: 2 </a:t>
            </a:r>
            <a:r>
              <a:rPr lang="en-US" sz="2800" dirty="0" err="1" smtClean="0">
                <a:solidFill>
                  <a:srgbClr val="84178F"/>
                </a:solidFill>
                <a:ea typeface="Times New Roman" panose="02020603050405020304" pitchFamily="18" charset="0"/>
                <a:sym typeface="Wingdings" panose="05000000000000000000" pitchFamily="2" charset="2"/>
              </a:rPr>
              <a:t>năm</a:t>
            </a:r>
            <a:endParaRPr lang="en-US" sz="2400" dirty="0">
              <a:solidFill>
                <a:srgbClr val="84178F"/>
              </a:solidFill>
              <a:effectLst/>
              <a:ea typeface="Calibri" panose="020F0502020204030204" pitchFamily="34" charset="0"/>
            </a:endParaRPr>
          </a:p>
        </p:txBody>
      </p:sp>
      <p:sp>
        <p:nvSpPr>
          <p:cNvPr id="13" name="Rectangle 12"/>
          <p:cNvSpPr/>
          <p:nvPr/>
        </p:nvSpPr>
        <p:spPr>
          <a:xfrm>
            <a:off x="456952" y="6055603"/>
            <a:ext cx="3403496" cy="587853"/>
          </a:xfrm>
          <a:prstGeom prst="rect">
            <a:avLst/>
          </a:prstGeom>
        </p:spPr>
        <p:txBody>
          <a:bodyPr wrap="none">
            <a:spAutoFit/>
          </a:bodyPr>
          <a:lstStyle/>
          <a:p>
            <a:pPr>
              <a:lnSpc>
                <a:spcPct val="115000"/>
              </a:lnSpc>
              <a:spcAft>
                <a:spcPts val="0"/>
              </a:spcAft>
            </a:pPr>
            <a:r>
              <a:rPr lang="en-US" sz="2800" dirty="0" smtClean="0">
                <a:solidFill>
                  <a:srgbClr val="84178F"/>
                </a:solidFill>
                <a:ea typeface="Times New Roman" panose="02020603050405020304" pitchFamily="18" charset="0"/>
                <a:sym typeface="Wingdings" panose="05000000000000000000" pitchFamily="2" charset="2"/>
              </a:rPr>
              <a:t>+ </a:t>
            </a:r>
            <a:r>
              <a:rPr lang="en-US" sz="2800" dirty="0" err="1" smtClean="0">
                <a:solidFill>
                  <a:srgbClr val="84178F"/>
                </a:solidFill>
                <a:ea typeface="Times New Roman" panose="02020603050405020304" pitchFamily="18" charset="0"/>
                <a:sym typeface="Wingdings" panose="05000000000000000000" pitchFamily="2" charset="2"/>
              </a:rPr>
              <a:t>Tổng</a:t>
            </a:r>
            <a:r>
              <a:rPr lang="en-US" sz="2800" dirty="0" smtClean="0">
                <a:solidFill>
                  <a:srgbClr val="84178F"/>
                </a:solidFill>
                <a:ea typeface="Times New Roman" panose="02020603050405020304" pitchFamily="18" charset="0"/>
                <a:sym typeface="Wingdings" panose="05000000000000000000" pitchFamily="2" charset="2"/>
              </a:rPr>
              <a:t> </a:t>
            </a:r>
            <a:r>
              <a:rPr lang="en-US" sz="2800" dirty="0" err="1" smtClean="0">
                <a:solidFill>
                  <a:srgbClr val="84178F"/>
                </a:solidFill>
                <a:ea typeface="Times New Roman" panose="02020603050405020304" pitchFamily="18" charset="0"/>
                <a:sym typeface="Wingdings" panose="05000000000000000000" pitchFamily="2" charset="2"/>
              </a:rPr>
              <a:t>theo</a:t>
            </a:r>
            <a:r>
              <a:rPr lang="en-US" sz="2800" dirty="0" smtClean="0">
                <a:solidFill>
                  <a:srgbClr val="84178F"/>
                </a:solidFill>
                <a:ea typeface="Times New Roman" panose="02020603050405020304" pitchFamily="18" charset="0"/>
                <a:sym typeface="Wingdings" panose="05000000000000000000" pitchFamily="2" charset="2"/>
              </a:rPr>
              <a:t> </a:t>
            </a:r>
            <a:r>
              <a:rPr lang="en-US" sz="2800" dirty="0" err="1" smtClean="0">
                <a:solidFill>
                  <a:srgbClr val="84178F"/>
                </a:solidFill>
                <a:ea typeface="Times New Roman" panose="02020603050405020304" pitchFamily="18" charset="0"/>
                <a:sym typeface="Wingdings" panose="05000000000000000000" pitchFamily="2" charset="2"/>
              </a:rPr>
              <a:t>năm</a:t>
            </a:r>
            <a:r>
              <a:rPr lang="en-US" sz="2800" dirty="0" smtClean="0">
                <a:solidFill>
                  <a:srgbClr val="84178F"/>
                </a:solidFill>
                <a:ea typeface="Times New Roman" panose="02020603050405020304" pitchFamily="18" charset="0"/>
                <a:sym typeface="Wingdings" panose="05000000000000000000" pitchFamily="2" charset="2"/>
              </a:rPr>
              <a:t>: 100%</a:t>
            </a:r>
            <a:endParaRPr lang="en-US" sz="2400" dirty="0">
              <a:solidFill>
                <a:srgbClr val="84178F"/>
              </a:solidFill>
              <a:effectLst/>
              <a:ea typeface="Calibri" panose="020F0502020204030204" pitchFamily="34" charset="0"/>
            </a:endParaRPr>
          </a:p>
        </p:txBody>
      </p:sp>
      <p:sp>
        <p:nvSpPr>
          <p:cNvPr id="4" name="Left Brace 3"/>
          <p:cNvSpPr/>
          <p:nvPr/>
        </p:nvSpPr>
        <p:spPr>
          <a:xfrm>
            <a:off x="4591932" y="5055270"/>
            <a:ext cx="270354" cy="1588186"/>
          </a:xfrm>
          <a:prstGeom prst="leftBrace">
            <a:avLst>
              <a:gd name="adj1" fmla="val 54134"/>
              <a:gd name="adj2" fmla="val 47001"/>
            </a:avLst>
          </a:prstGeom>
          <a:ln w="38100">
            <a:solidFill>
              <a:srgbClr val="84178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4913274" y="5548307"/>
            <a:ext cx="2287806" cy="587853"/>
          </a:xfrm>
          <a:prstGeom prst="rect">
            <a:avLst/>
          </a:prstGeom>
        </p:spPr>
        <p:txBody>
          <a:bodyPr wrap="none">
            <a:spAutoFit/>
          </a:bodyPr>
          <a:lstStyle/>
          <a:p>
            <a:pPr>
              <a:lnSpc>
                <a:spcPct val="115000"/>
              </a:lnSpc>
              <a:spcAft>
                <a:spcPts val="0"/>
              </a:spcAft>
            </a:pPr>
            <a:r>
              <a:rPr lang="en-US" sz="2800" dirty="0" smtClean="0">
                <a:solidFill>
                  <a:srgbClr val="84178F"/>
                </a:solidFill>
                <a:ea typeface="Times New Roman" panose="02020603050405020304" pitchFamily="18" charset="0"/>
                <a:sym typeface="Wingdings" panose="05000000000000000000" pitchFamily="2" charset="2"/>
              </a:rPr>
              <a:t>BIỂU ĐỒ TRÒN</a:t>
            </a:r>
            <a:endParaRPr lang="en-US" sz="2400" dirty="0">
              <a:solidFill>
                <a:srgbClr val="84178F"/>
              </a:solidFill>
              <a:effectLst/>
              <a:ea typeface="Calibri" panose="020F0502020204030204" pitchFamily="34" charset="0"/>
            </a:endParaRPr>
          </a:p>
        </p:txBody>
      </p:sp>
      <p:pic>
        <p:nvPicPr>
          <p:cNvPr id="14" name="Picture 13"/>
          <p:cNvPicPr>
            <a:picLocks noChangeAspect="1"/>
          </p:cNvPicPr>
          <p:nvPr/>
        </p:nvPicPr>
        <p:blipFill>
          <a:blip r:embed="rId2"/>
          <a:stretch>
            <a:fillRect/>
          </a:stretch>
        </p:blipFill>
        <p:spPr>
          <a:xfrm>
            <a:off x="7947431" y="4409940"/>
            <a:ext cx="3554276" cy="2371550"/>
          </a:xfrm>
          <a:prstGeom prst="rect">
            <a:avLst/>
          </a:prstGeom>
        </p:spPr>
      </p:pic>
    </p:spTree>
    <p:extLst>
      <p:ext uri="{BB962C8B-B14F-4D97-AF65-F5344CB8AC3E}">
        <p14:creationId xmlns:p14="http://schemas.microsoft.com/office/powerpoint/2010/main" val="4206057319"/>
      </p:ext>
    </p:extLst>
  </p:cSld>
  <p:clrMapOvr>
    <a:masterClrMapping/>
  </p:clrMapOvr>
  <p:transition spd="slow" advTm="41338">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4"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chart&#10;&#10;Description automatically generated"/>
          <p:cNvPicPr/>
          <p:nvPr/>
        </p:nvPicPr>
        <p:blipFill rotWithShape="1">
          <a:blip r:embed="rId2"/>
          <a:srcRect l="46636" t="5771" r="2088" b="16053"/>
          <a:stretch/>
        </p:blipFill>
        <p:spPr>
          <a:xfrm>
            <a:off x="220436" y="250679"/>
            <a:ext cx="7856924" cy="6356642"/>
          </a:xfrm>
          <a:prstGeom prst="rect">
            <a:avLst/>
          </a:prstGeom>
        </p:spPr>
      </p:pic>
      <p:sp>
        <p:nvSpPr>
          <p:cNvPr id="8" name="Rectangle 7"/>
          <p:cNvSpPr/>
          <p:nvPr/>
        </p:nvSpPr>
        <p:spPr>
          <a:xfrm>
            <a:off x="8990777" y="442907"/>
            <a:ext cx="1661032" cy="557076"/>
          </a:xfrm>
          <a:prstGeom prst="rect">
            <a:avLst/>
          </a:prstGeom>
        </p:spPr>
        <p:txBody>
          <a:bodyPr wrap="none">
            <a:spAutoFit/>
          </a:bodyPr>
          <a:lstStyle/>
          <a:p>
            <a:pPr>
              <a:lnSpc>
                <a:spcPct val="115000"/>
              </a:lnSpc>
              <a:spcAft>
                <a:spcPts val="0"/>
              </a:spcAft>
            </a:pPr>
            <a:r>
              <a:rPr lang="en-US" sz="2800" dirty="0" smtClean="0">
                <a:solidFill>
                  <a:srgbClr val="84178F"/>
                </a:solidFill>
                <a:ea typeface="Times New Roman" panose="02020603050405020304" pitchFamily="18" charset="0"/>
                <a:sym typeface="Wingdings" panose="05000000000000000000" pitchFamily="2" charset="2"/>
              </a:rPr>
              <a:t>NHẬN XÉT</a:t>
            </a:r>
            <a:endParaRPr lang="en-US" sz="2400" dirty="0">
              <a:solidFill>
                <a:srgbClr val="84178F"/>
              </a:solidFill>
              <a:effectLst/>
              <a:ea typeface="Calibri" panose="020F0502020204030204" pitchFamily="34" charset="0"/>
            </a:endParaRPr>
          </a:p>
        </p:txBody>
      </p:sp>
      <p:sp>
        <p:nvSpPr>
          <p:cNvPr id="9" name="Rectangle 8"/>
          <p:cNvSpPr/>
          <p:nvPr/>
        </p:nvSpPr>
        <p:spPr>
          <a:xfrm>
            <a:off x="7930897" y="999983"/>
            <a:ext cx="4261103" cy="1083374"/>
          </a:xfrm>
          <a:prstGeom prst="rect">
            <a:avLst/>
          </a:prstGeom>
        </p:spPr>
        <p:txBody>
          <a:bodyPr wrap="square">
            <a:spAutoFit/>
          </a:bodyPr>
          <a:lstStyle/>
          <a:p>
            <a:pPr algn="ctr">
              <a:lnSpc>
                <a:spcPct val="115000"/>
              </a:lnSpc>
              <a:spcAft>
                <a:spcPts val="0"/>
              </a:spcAft>
            </a:pPr>
            <a:r>
              <a:rPr lang="en-US" sz="2800" i="1" dirty="0" err="1" smtClean="0">
                <a:solidFill>
                  <a:srgbClr val="84178F"/>
                </a:solidFill>
                <a:ea typeface="Times New Roman" panose="02020603050405020304" pitchFamily="18" charset="0"/>
                <a:sym typeface="Wingdings" panose="05000000000000000000" pitchFamily="2" charset="2"/>
              </a:rPr>
              <a:t>Lưu</a:t>
            </a:r>
            <a:r>
              <a:rPr lang="en-US" sz="2800" i="1" dirty="0" smtClean="0">
                <a:solidFill>
                  <a:srgbClr val="84178F"/>
                </a:solidFill>
                <a:ea typeface="Times New Roman" panose="02020603050405020304" pitchFamily="18" charset="0"/>
                <a:sym typeface="Wingdings" panose="05000000000000000000" pitchFamily="2" charset="2"/>
              </a:rPr>
              <a:t> ý: </a:t>
            </a:r>
            <a:r>
              <a:rPr lang="en-US" sz="2800" i="1" dirty="0" err="1" smtClean="0">
                <a:solidFill>
                  <a:srgbClr val="84178F"/>
                </a:solidFill>
                <a:ea typeface="Times New Roman" panose="02020603050405020304" pitchFamily="18" charset="0"/>
                <a:sym typeface="Wingdings" panose="05000000000000000000" pitchFamily="2" charset="2"/>
              </a:rPr>
              <a:t>biểu</a:t>
            </a:r>
            <a:r>
              <a:rPr lang="en-US" sz="2800" i="1" dirty="0" smtClean="0">
                <a:solidFill>
                  <a:srgbClr val="84178F"/>
                </a:solidFill>
                <a:ea typeface="Times New Roman" panose="02020603050405020304" pitchFamily="18" charset="0"/>
                <a:sym typeface="Wingdings" panose="05000000000000000000" pitchFamily="2" charset="2"/>
              </a:rPr>
              <a:t> </a:t>
            </a:r>
            <a:r>
              <a:rPr lang="en-US" sz="2800" i="1" dirty="0" err="1" smtClean="0">
                <a:solidFill>
                  <a:srgbClr val="84178F"/>
                </a:solidFill>
                <a:ea typeface="Times New Roman" panose="02020603050405020304" pitchFamily="18" charset="0"/>
                <a:sym typeface="Wingdings" panose="05000000000000000000" pitchFamily="2" charset="2"/>
              </a:rPr>
              <a:t>đồ</a:t>
            </a:r>
            <a:r>
              <a:rPr lang="en-US" sz="2800" i="1" dirty="0" smtClean="0">
                <a:solidFill>
                  <a:srgbClr val="84178F"/>
                </a:solidFill>
                <a:ea typeface="Times New Roman" panose="02020603050405020304" pitchFamily="18" charset="0"/>
                <a:sym typeface="Wingdings" panose="05000000000000000000" pitchFamily="2" charset="2"/>
              </a:rPr>
              <a:t> TRÒN </a:t>
            </a:r>
            <a:r>
              <a:rPr lang="en-US" sz="2800" i="1" dirty="0" err="1" smtClean="0">
                <a:solidFill>
                  <a:srgbClr val="84178F"/>
                </a:solidFill>
                <a:ea typeface="Times New Roman" panose="02020603050405020304" pitchFamily="18" charset="0"/>
                <a:sym typeface="Wingdings" panose="05000000000000000000" pitchFamily="2" charset="2"/>
              </a:rPr>
              <a:t>và</a:t>
            </a:r>
            <a:r>
              <a:rPr lang="en-US" sz="2800" i="1" dirty="0" smtClean="0">
                <a:solidFill>
                  <a:srgbClr val="84178F"/>
                </a:solidFill>
                <a:ea typeface="Times New Roman" panose="02020603050405020304" pitchFamily="18" charset="0"/>
                <a:sym typeface="Wingdings" panose="05000000000000000000" pitchFamily="2" charset="2"/>
              </a:rPr>
              <a:t> MIỀN </a:t>
            </a:r>
            <a:r>
              <a:rPr lang="en-US" sz="2800" i="1" dirty="0" err="1" smtClean="0">
                <a:solidFill>
                  <a:srgbClr val="84178F"/>
                </a:solidFill>
                <a:ea typeface="Times New Roman" panose="02020603050405020304" pitchFamily="18" charset="0"/>
                <a:sym typeface="Wingdings" panose="05000000000000000000" pitchFamily="2" charset="2"/>
              </a:rPr>
              <a:t>dùng</a:t>
            </a:r>
            <a:r>
              <a:rPr lang="en-US" sz="2800" i="1" dirty="0" smtClean="0">
                <a:solidFill>
                  <a:srgbClr val="84178F"/>
                </a:solidFill>
                <a:ea typeface="Times New Roman" panose="02020603050405020304" pitchFamily="18" charset="0"/>
                <a:sym typeface="Wingdings" panose="05000000000000000000" pitchFamily="2" charset="2"/>
              </a:rPr>
              <a:t> </a:t>
            </a:r>
            <a:r>
              <a:rPr lang="en-US" sz="2800" i="1" dirty="0" err="1" smtClean="0">
                <a:solidFill>
                  <a:srgbClr val="84178F"/>
                </a:solidFill>
                <a:ea typeface="Times New Roman" panose="02020603050405020304" pitchFamily="18" charset="0"/>
                <a:sym typeface="Wingdings" panose="05000000000000000000" pitchFamily="2" charset="2"/>
              </a:rPr>
              <a:t>từ</a:t>
            </a:r>
            <a:r>
              <a:rPr lang="en-US" sz="2800" i="1" dirty="0" smtClean="0">
                <a:solidFill>
                  <a:srgbClr val="84178F"/>
                </a:solidFill>
                <a:ea typeface="Times New Roman" panose="02020603050405020304" pitchFamily="18" charset="0"/>
                <a:sym typeface="Wingdings" panose="05000000000000000000" pitchFamily="2" charset="2"/>
              </a:rPr>
              <a:t> TỈ TRỌNG</a:t>
            </a:r>
            <a:endParaRPr lang="en-US" sz="2400" i="1" dirty="0">
              <a:solidFill>
                <a:srgbClr val="84178F"/>
              </a:solidFill>
              <a:effectLst/>
              <a:ea typeface="Calibri" panose="020F0502020204030204" pitchFamily="34" charset="0"/>
            </a:endParaRPr>
          </a:p>
        </p:txBody>
      </p:sp>
      <p:sp>
        <p:nvSpPr>
          <p:cNvPr id="10" name="Rectangle 9"/>
          <p:cNvSpPr/>
          <p:nvPr/>
        </p:nvSpPr>
        <p:spPr>
          <a:xfrm>
            <a:off x="7933866" y="2178591"/>
            <a:ext cx="4261103" cy="1340175"/>
          </a:xfrm>
          <a:prstGeom prst="rect">
            <a:avLst/>
          </a:prstGeom>
        </p:spPr>
        <p:txBody>
          <a:bodyPr wrap="square">
            <a:spAutoFit/>
          </a:bodyPr>
          <a:lstStyle/>
          <a:p>
            <a:pPr>
              <a:lnSpc>
                <a:spcPct val="115000"/>
              </a:lnSpc>
              <a:spcAft>
                <a:spcPts val="0"/>
              </a:spcAft>
            </a:pP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Nhận</a:t>
            </a: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xét</a:t>
            </a: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từng</a:t>
            </a: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biểu</a:t>
            </a: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đồ</a:t>
            </a:r>
            <a:endParaRPr lang="en-US" sz="2400" dirty="0" smtClean="0">
              <a:solidFill>
                <a:srgbClr val="002060"/>
              </a:solidFill>
              <a:ea typeface="Times New Roman" panose="02020603050405020304" pitchFamily="18" charset="0"/>
              <a:sym typeface="Wingdings" panose="05000000000000000000" pitchFamily="2" charset="2"/>
            </a:endParaRPr>
          </a:p>
          <a:p>
            <a:pPr>
              <a:lnSpc>
                <a:spcPct val="115000"/>
              </a:lnSpc>
              <a:spcAft>
                <a:spcPts val="0"/>
              </a:spcAft>
            </a:pPr>
            <a:r>
              <a:rPr lang="en-US" sz="2400" dirty="0" smtClean="0">
                <a:solidFill>
                  <a:srgbClr val="002060"/>
                </a:solidFill>
                <a:effectLst/>
                <a:ea typeface="Calibri" panose="020F0502020204030204" pitchFamily="34" charset="0"/>
              </a:rPr>
              <a:t>+ </a:t>
            </a:r>
            <a:r>
              <a:rPr lang="en-US" sz="2400" dirty="0" err="1" smtClean="0">
                <a:solidFill>
                  <a:srgbClr val="002060"/>
                </a:solidFill>
                <a:effectLst/>
                <a:ea typeface="Calibri" panose="020F0502020204030204" pitchFamily="34" charset="0"/>
              </a:rPr>
              <a:t>Lớn</a:t>
            </a:r>
            <a:r>
              <a:rPr lang="en-US" sz="2400" dirty="0" smtClean="0">
                <a:solidFill>
                  <a:srgbClr val="002060"/>
                </a:solidFill>
                <a:effectLst/>
                <a:ea typeface="Calibri" panose="020F0502020204030204" pitchFamily="34" charset="0"/>
              </a:rPr>
              <a:t> </a:t>
            </a:r>
            <a:r>
              <a:rPr lang="en-US" sz="2400" dirty="0" err="1" smtClean="0">
                <a:solidFill>
                  <a:srgbClr val="002060"/>
                </a:solidFill>
                <a:effectLst/>
                <a:ea typeface="Calibri" panose="020F0502020204030204" pitchFamily="34" charset="0"/>
              </a:rPr>
              <a:t>nhất</a:t>
            </a:r>
            <a:endParaRPr lang="en-US" sz="2400" dirty="0" smtClean="0">
              <a:solidFill>
                <a:srgbClr val="002060"/>
              </a:solidFill>
              <a:effectLst/>
              <a:ea typeface="Calibri" panose="020F0502020204030204" pitchFamily="34" charset="0"/>
            </a:endParaRPr>
          </a:p>
          <a:p>
            <a:pPr>
              <a:lnSpc>
                <a:spcPct val="115000"/>
              </a:lnSpc>
              <a:spcAft>
                <a:spcPts val="0"/>
              </a:spcAft>
            </a:pPr>
            <a:r>
              <a:rPr lang="en-US" sz="2400" dirty="0" smtClean="0">
                <a:solidFill>
                  <a:srgbClr val="002060"/>
                </a:solidFill>
                <a:ea typeface="Calibri" panose="020F0502020204030204" pitchFamily="34" charset="0"/>
              </a:rPr>
              <a:t>+ </a:t>
            </a:r>
            <a:r>
              <a:rPr lang="en-US" sz="2400" dirty="0" err="1" smtClean="0">
                <a:solidFill>
                  <a:srgbClr val="002060"/>
                </a:solidFill>
                <a:ea typeface="Calibri" panose="020F0502020204030204" pitchFamily="34" charset="0"/>
              </a:rPr>
              <a:t>Nhỏ</a:t>
            </a:r>
            <a:r>
              <a:rPr lang="en-US" sz="2400" dirty="0" smtClean="0">
                <a:solidFill>
                  <a:srgbClr val="002060"/>
                </a:solidFill>
                <a:ea typeface="Calibri" panose="020F0502020204030204" pitchFamily="34" charset="0"/>
              </a:rPr>
              <a:t> </a:t>
            </a:r>
            <a:r>
              <a:rPr lang="en-US" sz="2400" dirty="0" err="1" smtClean="0">
                <a:solidFill>
                  <a:srgbClr val="002060"/>
                </a:solidFill>
                <a:ea typeface="Calibri" panose="020F0502020204030204" pitchFamily="34" charset="0"/>
              </a:rPr>
              <a:t>nhất</a:t>
            </a:r>
            <a:endParaRPr lang="en-US" sz="2400" dirty="0">
              <a:solidFill>
                <a:srgbClr val="002060"/>
              </a:solidFill>
              <a:effectLst/>
              <a:ea typeface="Calibri" panose="020F0502020204030204" pitchFamily="34" charset="0"/>
            </a:endParaRPr>
          </a:p>
        </p:txBody>
      </p:sp>
      <p:sp>
        <p:nvSpPr>
          <p:cNvPr id="11" name="Rectangle 10"/>
          <p:cNvSpPr/>
          <p:nvPr/>
        </p:nvSpPr>
        <p:spPr>
          <a:xfrm>
            <a:off x="7933866" y="4011269"/>
            <a:ext cx="4261103" cy="1764907"/>
          </a:xfrm>
          <a:prstGeom prst="rect">
            <a:avLst/>
          </a:prstGeom>
        </p:spPr>
        <p:txBody>
          <a:bodyPr wrap="square">
            <a:spAutoFit/>
          </a:bodyPr>
          <a:lstStyle/>
          <a:p>
            <a:pPr>
              <a:lnSpc>
                <a:spcPct val="115000"/>
              </a:lnSpc>
              <a:spcAft>
                <a:spcPts val="0"/>
              </a:spcAft>
            </a:pPr>
            <a:r>
              <a:rPr lang="en-US" sz="2400" dirty="0" smtClean="0">
                <a:solidFill>
                  <a:srgbClr val="002060"/>
                </a:solidFill>
                <a:ea typeface="Times New Roman" panose="02020603050405020304" pitchFamily="18" charset="0"/>
                <a:sym typeface="Wingdings" panose="05000000000000000000" pitchFamily="2" charset="2"/>
              </a:rPr>
              <a:t>- So </a:t>
            </a:r>
            <a:r>
              <a:rPr lang="en-US" sz="2400" dirty="0" err="1" smtClean="0">
                <a:solidFill>
                  <a:srgbClr val="002060"/>
                </a:solidFill>
                <a:ea typeface="Times New Roman" panose="02020603050405020304" pitchFamily="18" charset="0"/>
                <a:sym typeface="Wingdings" panose="05000000000000000000" pitchFamily="2" charset="2"/>
              </a:rPr>
              <a:t>sánh</a:t>
            </a:r>
            <a:r>
              <a:rPr lang="en-US" sz="2400" dirty="0" smtClean="0">
                <a:solidFill>
                  <a:srgbClr val="002060"/>
                </a:solidFill>
                <a:ea typeface="Times New Roman" panose="02020603050405020304" pitchFamily="18" charset="0"/>
                <a:sym typeface="Wingdings" panose="05000000000000000000" pitchFamily="2" charset="2"/>
              </a:rPr>
              <a:t> 2 </a:t>
            </a:r>
            <a:r>
              <a:rPr lang="en-US" sz="2400" dirty="0" err="1" smtClean="0">
                <a:solidFill>
                  <a:srgbClr val="002060"/>
                </a:solidFill>
                <a:ea typeface="Times New Roman" panose="02020603050405020304" pitchFamily="18" charset="0"/>
                <a:sym typeface="Wingdings" panose="05000000000000000000" pitchFamily="2" charset="2"/>
              </a:rPr>
              <a:t>biểu</a:t>
            </a: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đồ</a:t>
            </a:r>
            <a:r>
              <a:rPr lang="en-US" sz="2400" dirty="0" smtClean="0">
                <a:solidFill>
                  <a:srgbClr val="002060"/>
                </a:solidFill>
                <a:ea typeface="Times New Roman" panose="02020603050405020304" pitchFamily="18" charset="0"/>
                <a:sym typeface="Wingdings" panose="05000000000000000000" pitchFamily="2" charset="2"/>
              </a:rPr>
              <a:t> qua </a:t>
            </a:r>
            <a:r>
              <a:rPr lang="en-US" sz="2400" dirty="0" err="1" smtClean="0">
                <a:solidFill>
                  <a:srgbClr val="002060"/>
                </a:solidFill>
                <a:ea typeface="Times New Roman" panose="02020603050405020304" pitchFamily="18" charset="0"/>
                <a:sym typeface="Wingdings" panose="05000000000000000000" pitchFamily="2" charset="2"/>
              </a:rPr>
              <a:t>từng</a:t>
            </a: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đối</a:t>
            </a: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tượng</a:t>
            </a:r>
            <a:endParaRPr lang="en-US" sz="2400" dirty="0" smtClean="0">
              <a:solidFill>
                <a:srgbClr val="002060"/>
              </a:solidFill>
              <a:ea typeface="Times New Roman" panose="02020603050405020304" pitchFamily="18" charset="0"/>
              <a:sym typeface="Wingdings" panose="05000000000000000000" pitchFamily="2" charset="2"/>
            </a:endParaRPr>
          </a:p>
          <a:p>
            <a:pPr>
              <a:lnSpc>
                <a:spcPct val="115000"/>
              </a:lnSpc>
              <a:spcAft>
                <a:spcPts val="0"/>
              </a:spcAft>
            </a:pP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Lớn</a:t>
            </a: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hơn</a:t>
            </a: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bé</a:t>
            </a:r>
            <a:r>
              <a:rPr lang="en-US" sz="2400" dirty="0" smtClean="0">
                <a:solidFill>
                  <a:srgbClr val="002060"/>
                </a:solidFill>
                <a:ea typeface="Times New Roman" panose="02020603050405020304" pitchFamily="18" charset="0"/>
                <a:sym typeface="Wingdings" panose="05000000000000000000" pitchFamily="2" charset="2"/>
              </a:rPr>
              <a:t> </a:t>
            </a:r>
            <a:r>
              <a:rPr lang="en-US" sz="2400" dirty="0" err="1" smtClean="0">
                <a:solidFill>
                  <a:srgbClr val="002060"/>
                </a:solidFill>
                <a:ea typeface="Times New Roman" panose="02020603050405020304" pitchFamily="18" charset="0"/>
                <a:sym typeface="Wingdings" panose="05000000000000000000" pitchFamily="2" charset="2"/>
              </a:rPr>
              <a:t>hơn</a:t>
            </a:r>
            <a:r>
              <a:rPr lang="en-US" sz="2400" dirty="0" smtClean="0">
                <a:solidFill>
                  <a:srgbClr val="002060"/>
                </a:solidFill>
                <a:ea typeface="Times New Roman" panose="02020603050405020304" pitchFamily="18" charset="0"/>
                <a:sym typeface="Wingdings" panose="05000000000000000000" pitchFamily="2" charset="2"/>
              </a:rPr>
              <a:t>)</a:t>
            </a:r>
          </a:p>
          <a:p>
            <a:pPr>
              <a:lnSpc>
                <a:spcPct val="115000"/>
              </a:lnSpc>
              <a:spcAft>
                <a:spcPts val="0"/>
              </a:spcAft>
            </a:pPr>
            <a:endParaRPr lang="en-US" sz="2400" dirty="0" smtClean="0">
              <a:solidFill>
                <a:srgbClr val="002060"/>
              </a:solidFill>
              <a:ea typeface="Times New Roman" panose="02020603050405020304" pitchFamily="18" charset="0"/>
              <a:sym typeface="Wingdings" panose="05000000000000000000" pitchFamily="2" charset="2"/>
            </a:endParaRPr>
          </a:p>
        </p:txBody>
      </p:sp>
      <p:sp>
        <p:nvSpPr>
          <p:cNvPr id="12" name="Rectangle 11"/>
          <p:cNvSpPr/>
          <p:nvPr/>
        </p:nvSpPr>
        <p:spPr>
          <a:xfrm>
            <a:off x="7860635" y="5683512"/>
            <a:ext cx="4261103" cy="490712"/>
          </a:xfrm>
          <a:prstGeom prst="rect">
            <a:avLst/>
          </a:prstGeom>
        </p:spPr>
        <p:txBody>
          <a:bodyPr wrap="square">
            <a:spAutoFit/>
          </a:bodyPr>
          <a:lstStyle/>
          <a:p>
            <a:pPr>
              <a:lnSpc>
                <a:spcPct val="115000"/>
              </a:lnSpc>
              <a:spcAft>
                <a:spcPts val="0"/>
              </a:spcAft>
            </a:pPr>
            <a:r>
              <a:rPr lang="en-US" sz="2400" i="1" dirty="0" smtClean="0">
                <a:solidFill>
                  <a:srgbClr val="002060"/>
                </a:solidFill>
                <a:ea typeface="Times New Roman" panose="02020603050405020304" pitchFamily="18" charset="0"/>
                <a:sym typeface="Wingdings" panose="05000000000000000000" pitchFamily="2" charset="2"/>
              </a:rPr>
              <a:t>(</a:t>
            </a:r>
            <a:r>
              <a:rPr lang="en-US" sz="2400" i="1" dirty="0" err="1" smtClean="0">
                <a:solidFill>
                  <a:srgbClr val="002060"/>
                </a:solidFill>
                <a:ea typeface="Times New Roman" panose="02020603050405020304" pitchFamily="18" charset="0"/>
                <a:sym typeface="Wingdings" panose="05000000000000000000" pitchFamily="2" charset="2"/>
              </a:rPr>
              <a:t>phải</a:t>
            </a:r>
            <a:r>
              <a:rPr lang="en-US" sz="2400" i="1" dirty="0" smtClean="0">
                <a:solidFill>
                  <a:srgbClr val="002060"/>
                </a:solidFill>
                <a:ea typeface="Times New Roman" panose="02020603050405020304" pitchFamily="18" charset="0"/>
                <a:sym typeface="Wingdings" panose="05000000000000000000" pitchFamily="2" charset="2"/>
              </a:rPr>
              <a:t> </a:t>
            </a:r>
            <a:r>
              <a:rPr lang="en-US" sz="2400" i="1" dirty="0" err="1" smtClean="0">
                <a:solidFill>
                  <a:srgbClr val="002060"/>
                </a:solidFill>
                <a:ea typeface="Times New Roman" panose="02020603050405020304" pitchFamily="18" charset="0"/>
                <a:sym typeface="Wingdings" panose="05000000000000000000" pitchFamily="2" charset="2"/>
              </a:rPr>
              <a:t>có</a:t>
            </a:r>
            <a:r>
              <a:rPr lang="en-US" sz="2400" i="1" dirty="0" smtClean="0">
                <a:solidFill>
                  <a:srgbClr val="002060"/>
                </a:solidFill>
                <a:ea typeface="Times New Roman" panose="02020603050405020304" pitchFamily="18" charset="0"/>
                <a:sym typeface="Wingdings" panose="05000000000000000000" pitchFamily="2" charset="2"/>
              </a:rPr>
              <a:t> </a:t>
            </a:r>
            <a:r>
              <a:rPr lang="en-US" sz="2400" i="1" dirty="0" err="1" smtClean="0">
                <a:solidFill>
                  <a:srgbClr val="002060"/>
                </a:solidFill>
                <a:ea typeface="Times New Roman" panose="02020603050405020304" pitchFamily="18" charset="0"/>
                <a:sym typeface="Wingdings" panose="05000000000000000000" pitchFamily="2" charset="2"/>
              </a:rPr>
              <a:t>số</a:t>
            </a:r>
            <a:r>
              <a:rPr lang="en-US" sz="2400" i="1" dirty="0" smtClean="0">
                <a:solidFill>
                  <a:srgbClr val="002060"/>
                </a:solidFill>
                <a:ea typeface="Times New Roman" panose="02020603050405020304" pitchFamily="18" charset="0"/>
                <a:sym typeface="Wingdings" panose="05000000000000000000" pitchFamily="2" charset="2"/>
              </a:rPr>
              <a:t> </a:t>
            </a:r>
            <a:r>
              <a:rPr lang="en-US" sz="2400" i="1" dirty="0" err="1" smtClean="0">
                <a:solidFill>
                  <a:srgbClr val="002060"/>
                </a:solidFill>
                <a:ea typeface="Times New Roman" panose="02020603050405020304" pitchFamily="18" charset="0"/>
                <a:sym typeface="Wingdings" panose="05000000000000000000" pitchFamily="2" charset="2"/>
              </a:rPr>
              <a:t>liệu</a:t>
            </a:r>
            <a:r>
              <a:rPr lang="en-US" sz="2400" i="1" dirty="0" smtClean="0">
                <a:solidFill>
                  <a:srgbClr val="002060"/>
                </a:solidFill>
                <a:ea typeface="Times New Roman" panose="02020603050405020304" pitchFamily="18" charset="0"/>
                <a:sym typeface="Wingdings" panose="05000000000000000000" pitchFamily="2" charset="2"/>
              </a:rPr>
              <a:t> </a:t>
            </a:r>
            <a:r>
              <a:rPr lang="en-US" sz="2400" i="1" dirty="0" err="1" smtClean="0">
                <a:solidFill>
                  <a:srgbClr val="002060"/>
                </a:solidFill>
                <a:ea typeface="Times New Roman" panose="02020603050405020304" pitchFamily="18" charset="0"/>
                <a:sym typeface="Wingdings" panose="05000000000000000000" pitchFamily="2" charset="2"/>
              </a:rPr>
              <a:t>chứng</a:t>
            </a:r>
            <a:r>
              <a:rPr lang="en-US" sz="2400" i="1" dirty="0" smtClean="0">
                <a:solidFill>
                  <a:srgbClr val="002060"/>
                </a:solidFill>
                <a:ea typeface="Times New Roman" panose="02020603050405020304" pitchFamily="18" charset="0"/>
                <a:sym typeface="Wingdings" panose="05000000000000000000" pitchFamily="2" charset="2"/>
              </a:rPr>
              <a:t> minh)</a:t>
            </a:r>
          </a:p>
        </p:txBody>
      </p:sp>
      <p:sp>
        <p:nvSpPr>
          <p:cNvPr id="13" name="Rectangle 12"/>
          <p:cNvSpPr/>
          <p:nvPr/>
        </p:nvSpPr>
        <p:spPr>
          <a:xfrm>
            <a:off x="6724676" y="1094579"/>
            <a:ext cx="5540555" cy="5613845"/>
          </a:xfrm>
          <a:prstGeom prst="rect">
            <a:avLst/>
          </a:prstGeom>
          <a:solidFill>
            <a:schemeClr val="bg1"/>
          </a:solidFill>
        </p:spPr>
        <p:txBody>
          <a:bodyPr wrap="square">
            <a:spAutoFit/>
          </a:bodyPr>
          <a:lstStyle/>
          <a:p>
            <a:pPr>
              <a:lnSpc>
                <a:spcPct val="115000"/>
              </a:lnSpc>
              <a:spcAft>
                <a:spcPts val="0"/>
              </a:spcAft>
            </a:pPr>
            <a:r>
              <a:rPr lang="en-US" sz="24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Ca-</a:t>
            </a:r>
            <a:r>
              <a:rPr lang="en-US" sz="24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na</a:t>
            </a:r>
            <a:r>
              <a:rPr lang="en-US" sz="24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đa</a:t>
            </a:r>
            <a:endParaRPr lang="en-US" sz="24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nSpc>
                <a:spcPct val="115000"/>
              </a:lnSpc>
              <a:spcAft>
                <a:spcPts val="0"/>
              </a:spcAft>
            </a:pPr>
            <a:r>
              <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(66,9%)</a:t>
            </a:r>
            <a:endPar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Tỉ</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N-L-NN </a:t>
            </a:r>
            <a:r>
              <a:rPr 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(1,7%)</a:t>
            </a:r>
          </a:p>
          <a:p>
            <a:pPr>
              <a:lnSpc>
                <a:spcPct val="115000"/>
              </a:lnSpc>
              <a:spcAft>
                <a:spcPts val="0"/>
              </a:spcAft>
            </a:pP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Ê-</a:t>
            </a:r>
            <a:r>
              <a:rPr lang="en-US" sz="24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a:t>
            </a:r>
            <a:r>
              <a:rPr lang="en-US" sz="24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-ô-pi</a:t>
            </a:r>
            <a:endPar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nSpc>
                <a:spcPct val="11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Tỉ</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N-L-NN </a:t>
            </a:r>
            <a:r>
              <a:rPr 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(35,5%)</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Tỉ</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(23,1%)</a:t>
            </a:r>
          </a:p>
          <a:p>
            <a:pPr>
              <a:lnSpc>
                <a:spcPct val="115000"/>
              </a:lnSpc>
            </a:pP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Tỉ</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ngành</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N-L-NN </a:t>
            </a:r>
            <a:r>
              <a:rPr lang="en-US" sz="24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Ê-</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-ô-pi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lớn</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hơn</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Ca-</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na</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đa</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rất</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nhiều</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(35,5% so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1,7%).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Ngược</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lại</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ngành</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dịch</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vụ</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lại</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bé</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hơn</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rất</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nhiều</a:t>
            </a: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a:lnSpc>
                <a:spcPct val="115000"/>
              </a:lnSpc>
            </a:pPr>
            <a:r>
              <a:rPr lang="en-US"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6794938" y="4852233"/>
            <a:ext cx="5326800" cy="2034660"/>
          </a:xfrm>
          <a:prstGeom prst="rect">
            <a:avLst/>
          </a:prstGeom>
          <a:solidFill>
            <a:schemeClr val="bg1"/>
          </a:solidFill>
        </p:spPr>
        <p:txBody>
          <a:bodyPr wrap="square">
            <a:spAutoFit/>
          </a:bodyPr>
          <a:lstStyle/>
          <a:p>
            <a:pPr>
              <a:lnSpc>
                <a:spcPct val="115000"/>
              </a:lnSpc>
              <a:spcAft>
                <a:spcPts val="0"/>
              </a:spcAft>
            </a:pP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Có</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rút</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kết</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luận</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cơ</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cấu</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kinh</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tế</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Ca-</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na</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đa</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hiện</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rõ</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nước</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phát</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triển</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Ê-</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-ô-pi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nước</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đang</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phát</a:t>
            </a:r>
            <a:r>
              <a:rPr lang="en-US" sz="2800"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triển</a:t>
            </a:r>
            <a:endPar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5756840"/>
      </p:ext>
    </p:extLst>
  </p:cSld>
  <p:clrMapOvr>
    <a:masterClrMapping/>
  </p:clrMapOvr>
  <p:transition spd="slow" advTm="41338">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a:spLocks noGrp="1"/>
          </p:cNvSpPr>
          <p:nvPr>
            <p:ph type="subTitle" idx="1"/>
          </p:nvPr>
        </p:nvSpPr>
        <p:spPr>
          <a:xfrm>
            <a:off x="344625" y="2253730"/>
            <a:ext cx="11485426" cy="1159616"/>
          </a:xfrm>
          <a:ln>
            <a:noFill/>
            <a:prstDash val="sysDot"/>
          </a:ln>
        </p:spPr>
        <p:txBody>
          <a:bodyPr anchor="ctr">
            <a:noAutofit/>
          </a:bodyPr>
          <a:lstStyle/>
          <a:p>
            <a:r>
              <a:rPr lang="vi-VN" sz="3200" dirty="0">
                <a:solidFill>
                  <a:schemeClr val="tx1">
                    <a:lumMod val="50000"/>
                  </a:schemeClr>
                </a:solidFill>
                <a:latin typeface="Times New Roman" panose="02020603050405020304" pitchFamily="18" charset="0"/>
                <a:cs typeface="Times New Roman" panose="02020603050405020304" pitchFamily="18" charset="0"/>
              </a:rPr>
              <a:t>Thu thập được tư liệu về kinh tế – xã hội ( GNI/người và HDI) của 1 số nước phát triển và đang phát triển</a:t>
            </a:r>
          </a:p>
          <a:p>
            <a:r>
              <a:rPr lang="en-US" sz="3200"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2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thức</a:t>
            </a:r>
            <a:r>
              <a:rPr lang="en-US" sz="3200" dirty="0">
                <a:solidFill>
                  <a:schemeClr val="tx1">
                    <a:lumMod val="50000"/>
                  </a:schemeClr>
                </a:solidFill>
                <a:latin typeface="Times New Roman" panose="02020603050405020304" pitchFamily="18" charset="0"/>
                <a:cs typeface="Times New Roman" panose="02020603050405020304" pitchFamily="18" charset="0"/>
              </a:rPr>
              <a:t> : </a:t>
            </a:r>
            <a:r>
              <a:rPr lang="en-US" sz="3200" dirty="0" err="1">
                <a:solidFill>
                  <a:schemeClr val="tx1">
                    <a:lumMod val="50000"/>
                  </a:schemeClr>
                </a:solidFill>
                <a:latin typeface="Times New Roman" panose="02020603050405020304" pitchFamily="18" charset="0"/>
                <a:cs typeface="Times New Roman" panose="02020603050405020304" pitchFamily="18" charset="0"/>
              </a:rPr>
              <a:t>Báo</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cáo</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bằng</a:t>
            </a:r>
            <a:r>
              <a:rPr lang="en-US" sz="3200" dirty="0">
                <a:solidFill>
                  <a:schemeClr val="tx1">
                    <a:lumMod val="50000"/>
                  </a:schemeClr>
                </a:solidFill>
                <a:latin typeface="Times New Roman" panose="02020603050405020304" pitchFamily="18" charset="0"/>
                <a:cs typeface="Times New Roman" panose="02020603050405020304" pitchFamily="18" charset="0"/>
              </a:rPr>
              <a:t> PPT </a:t>
            </a:r>
            <a:r>
              <a:rPr lang="en-US" sz="3200" dirty="0" err="1">
                <a:solidFill>
                  <a:schemeClr val="tx1">
                    <a:lumMod val="50000"/>
                  </a:schemeClr>
                </a:solidFill>
                <a:latin typeface="Times New Roman" panose="02020603050405020304" pitchFamily="18" charset="0"/>
                <a:cs typeface="Times New Roman" panose="02020603050405020304" pitchFamily="18" charset="0"/>
              </a:rPr>
              <a:t>hoặc</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tranh</a:t>
            </a:r>
            <a:r>
              <a:rPr lang="en-US" sz="3200" dirty="0">
                <a:solidFill>
                  <a:schemeClr val="tx1">
                    <a:lumMod val="50000"/>
                  </a:schemeClr>
                </a:solidFill>
                <a:latin typeface="Times New Roman" panose="02020603050405020304" pitchFamily="18" charset="0"/>
                <a:cs typeface="Times New Roman" panose="02020603050405020304" pitchFamily="18" charset="0"/>
              </a:rPr>
              <a:t>, </a:t>
            </a:r>
            <a:r>
              <a:rPr lang="en-US" sz="3200" dirty="0" err="1">
                <a:solidFill>
                  <a:schemeClr val="tx1">
                    <a:lumMod val="50000"/>
                  </a:schemeClr>
                </a:solidFill>
                <a:latin typeface="Times New Roman" panose="02020603050405020304" pitchFamily="18" charset="0"/>
                <a:cs typeface="Times New Roman" panose="02020603050405020304" pitchFamily="18" charset="0"/>
              </a:rPr>
              <a:t>Minmap</a:t>
            </a:r>
            <a:endParaRPr lang="vi-VN" sz="3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344625" y="748247"/>
            <a:ext cx="11421791"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vi-VN" sz="5400" b="0" i="0" u="none" strike="noStrike" kern="1200" cap="none" spc="0" normalizeH="0" baseline="0" noProof="0" dirty="0" smtClean="0">
                <a:ln>
                  <a:noFill/>
                </a:ln>
                <a:solidFill>
                  <a:srgbClr val="C00000"/>
                </a:solidFill>
                <a:effectLst/>
                <a:uLnTx/>
                <a:uFillTx/>
                <a:ea typeface="+mj-ea"/>
                <a:cs typeface="+mj-cs"/>
              </a:rPr>
              <a:t>VẬN </a:t>
            </a:r>
            <a:r>
              <a:rPr kumimoji="0" lang="vi-VN" sz="5400" b="0" i="0" u="none" strike="noStrike" kern="1200" cap="none" spc="0" normalizeH="0" baseline="0" noProof="0" dirty="0">
                <a:ln>
                  <a:noFill/>
                </a:ln>
                <a:solidFill>
                  <a:srgbClr val="C00000"/>
                </a:solidFill>
                <a:effectLst/>
                <a:uLnTx/>
                <a:uFillTx/>
                <a:ea typeface="+mj-ea"/>
                <a:cs typeface="+mj-cs"/>
              </a:rPr>
              <a:t>DỤNG </a:t>
            </a:r>
            <a:endParaRPr kumimoji="0" lang="en-US" sz="5400" b="0" i="0" u="none" strike="noStrike" kern="1200" cap="none" spc="0" normalizeH="0" baseline="0" noProof="0" dirty="0">
              <a:ln>
                <a:noFill/>
              </a:ln>
              <a:solidFill>
                <a:srgbClr val="C00000"/>
              </a:solidFill>
              <a:effectLst/>
              <a:uLnTx/>
              <a:uFillTx/>
              <a:latin typeface="#9Slide07 IcielBC Cubano Normal (Headings)"/>
              <a:ea typeface="+mj-ea"/>
              <a:cs typeface="+mj-cs"/>
            </a:endParaRPr>
          </a:p>
        </p:txBody>
      </p:sp>
      <p:pic>
        <p:nvPicPr>
          <p:cNvPr id="15" name="Picture 14"/>
          <p:cNvPicPr>
            <a:picLocks noChangeAspect="1"/>
          </p:cNvPicPr>
          <p:nvPr/>
        </p:nvPicPr>
        <p:blipFill>
          <a:blip r:embed="rId2"/>
          <a:stretch>
            <a:fillRect/>
          </a:stretch>
        </p:blipFill>
        <p:spPr>
          <a:xfrm>
            <a:off x="398402" y="272532"/>
            <a:ext cx="2112022" cy="1689617"/>
          </a:xfrm>
          <a:prstGeom prst="rect">
            <a:avLst/>
          </a:prstGeom>
        </p:spPr>
      </p:pic>
      <p:pic>
        <p:nvPicPr>
          <p:cNvPr id="16" name="Picture 15"/>
          <p:cNvPicPr>
            <a:picLocks noChangeAspect="1"/>
          </p:cNvPicPr>
          <p:nvPr/>
        </p:nvPicPr>
        <p:blipFill>
          <a:blip r:embed="rId3"/>
          <a:stretch>
            <a:fillRect/>
          </a:stretch>
        </p:blipFill>
        <p:spPr>
          <a:xfrm>
            <a:off x="10405503" y="229671"/>
            <a:ext cx="1521759" cy="1641527"/>
          </a:xfrm>
          <a:prstGeom prst="rect">
            <a:avLst/>
          </a:prstGeom>
        </p:spPr>
      </p:pic>
      <p:sp>
        <p:nvSpPr>
          <p:cNvPr id="3" name="Rectangle 2"/>
          <p:cNvSpPr/>
          <p:nvPr/>
        </p:nvSpPr>
        <p:spPr>
          <a:xfrm>
            <a:off x="1710687" y="3769567"/>
            <a:ext cx="1183337" cy="523220"/>
          </a:xfrm>
          <a:prstGeom prst="rect">
            <a:avLst/>
          </a:prstGeom>
        </p:spPr>
        <p:txBody>
          <a:bodyPr wrap="none">
            <a:spAutoFit/>
          </a:bodyPr>
          <a:lstStyle/>
          <a:p>
            <a:r>
              <a:rPr lang="en-US" sz="2800" dirty="0" smtClean="0">
                <a:solidFill>
                  <a:srgbClr val="C00000"/>
                </a:solidFill>
              </a:rPr>
              <a:t>HOA KÌ</a:t>
            </a:r>
            <a:endParaRPr lang="en-US" sz="2800" dirty="0">
              <a:solidFill>
                <a:srgbClr val="C00000"/>
              </a:solidFill>
            </a:endParaRPr>
          </a:p>
        </p:txBody>
      </p:sp>
      <p:sp>
        <p:nvSpPr>
          <p:cNvPr id="6" name="Rectangle 5"/>
          <p:cNvSpPr/>
          <p:nvPr/>
        </p:nvSpPr>
        <p:spPr>
          <a:xfrm>
            <a:off x="5634924" y="3735573"/>
            <a:ext cx="1571264" cy="523220"/>
          </a:xfrm>
          <a:prstGeom prst="rect">
            <a:avLst/>
          </a:prstGeom>
        </p:spPr>
        <p:txBody>
          <a:bodyPr wrap="none">
            <a:spAutoFit/>
          </a:bodyPr>
          <a:lstStyle/>
          <a:p>
            <a:r>
              <a:rPr lang="en-US" sz="2800" dirty="0" smtClean="0">
                <a:solidFill>
                  <a:srgbClr val="C00000"/>
                </a:solidFill>
              </a:rPr>
              <a:t>VIỆT NAM</a:t>
            </a:r>
            <a:endParaRPr lang="en-US" sz="2800" dirty="0">
              <a:solidFill>
                <a:srgbClr val="C00000"/>
              </a:solidFill>
            </a:endParaRPr>
          </a:p>
        </p:txBody>
      </p:sp>
      <p:pic>
        <p:nvPicPr>
          <p:cNvPr id="7" name="Picture 6"/>
          <p:cNvPicPr>
            <a:picLocks noChangeAspect="1"/>
          </p:cNvPicPr>
          <p:nvPr/>
        </p:nvPicPr>
        <p:blipFill>
          <a:blip r:embed="rId4"/>
          <a:stretch>
            <a:fillRect/>
          </a:stretch>
        </p:blipFill>
        <p:spPr>
          <a:xfrm>
            <a:off x="629357" y="4305360"/>
            <a:ext cx="3888634" cy="2044669"/>
          </a:xfrm>
          <a:prstGeom prst="rect">
            <a:avLst/>
          </a:prstGeom>
        </p:spPr>
      </p:pic>
      <p:pic>
        <p:nvPicPr>
          <p:cNvPr id="8" name="Picture 7"/>
          <p:cNvPicPr>
            <a:picLocks noChangeAspect="1"/>
          </p:cNvPicPr>
          <p:nvPr/>
        </p:nvPicPr>
        <p:blipFill>
          <a:blip r:embed="rId5"/>
          <a:stretch>
            <a:fillRect/>
          </a:stretch>
        </p:blipFill>
        <p:spPr>
          <a:xfrm>
            <a:off x="4840113" y="4276355"/>
            <a:ext cx="3160887" cy="2102677"/>
          </a:xfrm>
          <a:prstGeom prst="rect">
            <a:avLst/>
          </a:prstGeom>
        </p:spPr>
      </p:pic>
      <p:pic>
        <p:nvPicPr>
          <p:cNvPr id="10" name="Picture 9"/>
          <p:cNvPicPr>
            <a:picLocks noChangeAspect="1"/>
          </p:cNvPicPr>
          <p:nvPr/>
        </p:nvPicPr>
        <p:blipFill>
          <a:blip r:embed="rId6"/>
          <a:stretch>
            <a:fillRect/>
          </a:stretch>
        </p:blipFill>
        <p:spPr>
          <a:xfrm>
            <a:off x="8423088" y="4014020"/>
            <a:ext cx="3048000" cy="2190750"/>
          </a:xfrm>
          <a:prstGeom prst="rect">
            <a:avLst/>
          </a:prstGeom>
        </p:spPr>
      </p:pic>
      <p:sp>
        <p:nvSpPr>
          <p:cNvPr id="22" name="Rectangle 21"/>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2497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lt">
                                    <p:tmPct val="10000"/>
                                  </p:iterate>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46" y="0"/>
            <a:ext cx="6903607" cy="5770179"/>
          </a:xfrm>
          <a:prstGeom prst="rect">
            <a:avLst/>
          </a:prstGeom>
        </p:spPr>
      </p:pic>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43145" y="348539"/>
            <a:ext cx="4382813" cy="879475"/>
          </a:xfrm>
        </p:spPr>
        <p:txBody>
          <a:bodyPr>
            <a:noAutofit/>
          </a:bodyPr>
          <a:lstStyle/>
          <a:p>
            <a:r>
              <a:rPr lang="en-US" sz="6600" dirty="0" smtClean="0">
                <a:solidFill>
                  <a:srgbClr val="C00000"/>
                </a:solidFill>
              </a:rPr>
              <a:t>MỤC TIÊU</a:t>
            </a:r>
            <a:endParaRPr lang="en-US" sz="6600" dirty="0">
              <a:solidFill>
                <a:srgbClr val="C00000"/>
              </a:solidFill>
            </a:endParaRPr>
          </a:p>
        </p:txBody>
      </p:sp>
      <p:graphicFrame>
        <p:nvGraphicFramePr>
          <p:cNvPr id="5" name="Diagram 4"/>
          <p:cNvGraphicFramePr/>
          <p:nvPr>
            <p:extLst>
              <p:ext uri="{D42A27DB-BD31-4B8C-83A1-F6EECF244321}">
                <p14:modId xmlns:p14="http://schemas.microsoft.com/office/powerpoint/2010/main" val="600843341"/>
              </p:ext>
            </p:extLst>
          </p:nvPr>
        </p:nvGraphicFramePr>
        <p:xfrm>
          <a:off x="2653700" y="1228014"/>
          <a:ext cx="9147236" cy="5501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3524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03693" y="165625"/>
            <a:ext cx="11588078" cy="854037"/>
          </a:xfrm>
        </p:spPr>
        <p:txBody>
          <a:bodyPr>
            <a:normAutofit/>
          </a:bodyPr>
          <a:lstStyle/>
          <a:p>
            <a:r>
              <a:rPr lang="vi-VN" sz="4800" b="1" dirty="0">
                <a:solidFill>
                  <a:srgbClr val="C00000"/>
                </a:solidFill>
              </a:rPr>
              <a:t>I. Sự phân chia thành các nhóm </a:t>
            </a:r>
            <a:r>
              <a:rPr lang="vi-VN" sz="4800" b="1" dirty="0" smtClean="0">
                <a:solidFill>
                  <a:srgbClr val="C00000"/>
                </a:solidFill>
              </a:rPr>
              <a:t>nước</a:t>
            </a:r>
            <a:endParaRPr lang="en-US" sz="4800" dirty="0">
              <a:solidFill>
                <a:srgbClr val="C00000"/>
              </a:solidFill>
            </a:endParaRPr>
          </a:p>
        </p:txBody>
      </p:sp>
      <p:sp>
        <p:nvSpPr>
          <p:cNvPr id="6" name="TextBox 5"/>
          <p:cNvSpPr txBox="1">
            <a:spLocks noChangeArrowheads="1"/>
          </p:cNvSpPr>
          <p:nvPr/>
        </p:nvSpPr>
        <p:spPr bwMode="auto">
          <a:xfrm>
            <a:off x="4361708" y="1019662"/>
            <a:ext cx="7689904" cy="5355310"/>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square" lIns="91436" tIns="45719" rIns="91436" bIns="45719">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just">
              <a:spcBef>
                <a:spcPct val="0"/>
              </a:spcBef>
              <a:spcAft>
                <a:spcPct val="0"/>
              </a:spcAft>
              <a:defRPr/>
            </a:pPr>
            <a:r>
              <a:rPr lang="vi-VN" altLang="vi-VN" sz="3800" dirty="0">
                <a:latin typeface="Times New Roman" panose="02020603050405020304" pitchFamily="18" charset="0"/>
                <a:cs typeface="Times New Roman" panose="02020603050405020304" pitchFamily="18" charset="0"/>
              </a:rPr>
              <a:t>+ Trên thế giới có</a:t>
            </a:r>
            <a:r>
              <a:rPr lang="vi-VN" altLang="vi-VN" sz="3800" dirty="0">
                <a:solidFill>
                  <a:srgbClr val="C00000"/>
                </a:solidFill>
                <a:latin typeface="Times New Roman" panose="02020603050405020304" pitchFamily="18" charset="0"/>
                <a:cs typeface="Times New Roman" panose="02020603050405020304" pitchFamily="18" charset="0"/>
              </a:rPr>
              <a:t> mấy </a:t>
            </a:r>
            <a:r>
              <a:rPr lang="vi-VN" altLang="vi-VN" sz="3800" dirty="0">
                <a:latin typeface="Times New Roman" panose="02020603050405020304" pitchFamily="18" charset="0"/>
                <a:cs typeface="Times New Roman" panose="02020603050405020304" pitchFamily="18" charset="0"/>
              </a:rPr>
              <a:t>nhóm nước? </a:t>
            </a:r>
          </a:p>
          <a:p>
            <a:pPr algn="just">
              <a:spcBef>
                <a:spcPct val="0"/>
              </a:spcBef>
              <a:spcAft>
                <a:spcPct val="0"/>
              </a:spcAft>
              <a:defRPr/>
            </a:pPr>
            <a:r>
              <a:rPr lang="vi-VN" altLang="vi-VN" sz="3800" dirty="0">
                <a:latin typeface="Times New Roman" panose="02020603050405020304" pitchFamily="18" charset="0"/>
                <a:cs typeface="Times New Roman" panose="02020603050405020304" pitchFamily="18" charset="0"/>
              </a:rPr>
              <a:t>+ Căn cứ vào </a:t>
            </a:r>
            <a:r>
              <a:rPr lang="vi-VN" altLang="vi-VN" sz="3800" dirty="0">
                <a:solidFill>
                  <a:srgbClr val="C00000"/>
                </a:solidFill>
                <a:latin typeface="Times New Roman" panose="02020603050405020304" pitchFamily="18" charset="0"/>
                <a:cs typeface="Times New Roman" panose="02020603050405020304" pitchFamily="18" charset="0"/>
              </a:rPr>
              <a:t>tiêu chí nào </a:t>
            </a:r>
            <a:r>
              <a:rPr lang="vi-VN" altLang="vi-VN" sz="3800" dirty="0">
                <a:latin typeface="Times New Roman" panose="02020603050405020304" pitchFamily="18" charset="0"/>
                <a:cs typeface="Times New Roman" panose="02020603050405020304" pitchFamily="18" charset="0"/>
              </a:rPr>
              <a:t>để </a:t>
            </a:r>
            <a:r>
              <a:rPr lang="vi-VN" altLang="vi-VN" sz="3800" dirty="0">
                <a:solidFill>
                  <a:srgbClr val="C00000"/>
                </a:solidFill>
                <a:latin typeface="Times New Roman" panose="02020603050405020304" pitchFamily="18" charset="0"/>
                <a:cs typeface="Times New Roman" panose="02020603050405020304" pitchFamily="18" charset="0"/>
              </a:rPr>
              <a:t>phân chia </a:t>
            </a:r>
            <a:r>
              <a:rPr lang="vi-VN" altLang="vi-VN" sz="3800" dirty="0">
                <a:latin typeface="Times New Roman" panose="02020603050405020304" pitchFamily="18" charset="0"/>
                <a:cs typeface="Times New Roman" panose="02020603050405020304" pitchFamily="18" charset="0"/>
              </a:rPr>
              <a:t>thành các nhóm nước?</a:t>
            </a:r>
          </a:p>
          <a:p>
            <a:pPr algn="just">
              <a:spcBef>
                <a:spcPct val="0"/>
              </a:spcBef>
              <a:spcAft>
                <a:spcPct val="0"/>
              </a:spcAft>
              <a:defRPr/>
            </a:pPr>
            <a:r>
              <a:rPr lang="vi-VN" altLang="vi-VN" sz="3800" dirty="0">
                <a:latin typeface="Times New Roman" panose="02020603050405020304" pitchFamily="18" charset="0"/>
                <a:cs typeface="Times New Roman" panose="02020603050405020304" pitchFamily="18" charset="0"/>
              </a:rPr>
              <a:t>+ Dựa vào bảng 1.1 và thông tin trong bài, hãy </a:t>
            </a:r>
            <a:r>
              <a:rPr lang="vi-VN" altLang="vi-VN" sz="3800" dirty="0">
                <a:solidFill>
                  <a:srgbClr val="C00000"/>
                </a:solidFill>
                <a:latin typeface="Times New Roman" panose="02020603050405020304" pitchFamily="18" charset="0"/>
                <a:cs typeface="Times New Roman" panose="02020603050405020304" pitchFamily="18" charset="0"/>
              </a:rPr>
              <a:t>phân biệt </a:t>
            </a:r>
            <a:r>
              <a:rPr lang="vi-VN" altLang="vi-VN" sz="3800" dirty="0">
                <a:latin typeface="Times New Roman" panose="02020603050405020304" pitchFamily="18" charset="0"/>
                <a:cs typeface="Times New Roman" panose="02020603050405020304" pitchFamily="18" charset="0"/>
              </a:rPr>
              <a:t>các nước phát triển và các nước đang phát triển về các chỉ tiêu </a:t>
            </a:r>
            <a:r>
              <a:rPr lang="vi-VN" altLang="vi-VN" sz="3800" dirty="0">
                <a:solidFill>
                  <a:srgbClr val="C00000"/>
                </a:solidFill>
                <a:latin typeface="Times New Roman" panose="02020603050405020304" pitchFamily="18" charset="0"/>
                <a:cs typeface="Times New Roman" panose="02020603050405020304" pitchFamily="18" charset="0"/>
              </a:rPr>
              <a:t>GNI/người</a:t>
            </a:r>
            <a:r>
              <a:rPr lang="vi-VN" altLang="vi-VN" sz="3800" dirty="0">
                <a:latin typeface="Times New Roman" panose="02020603050405020304" pitchFamily="18" charset="0"/>
                <a:cs typeface="Times New Roman" panose="02020603050405020304" pitchFamily="18" charset="0"/>
              </a:rPr>
              <a:t>, </a:t>
            </a:r>
            <a:r>
              <a:rPr lang="vi-VN" altLang="vi-VN" sz="3800" dirty="0">
                <a:solidFill>
                  <a:srgbClr val="C00000"/>
                </a:solidFill>
                <a:latin typeface="Times New Roman" panose="02020603050405020304" pitchFamily="18" charset="0"/>
                <a:cs typeface="Times New Roman" panose="02020603050405020304" pitchFamily="18" charset="0"/>
              </a:rPr>
              <a:t>chỉ số phát triển con người </a:t>
            </a:r>
            <a:r>
              <a:rPr lang="vi-VN" altLang="vi-VN" sz="3800" dirty="0">
                <a:latin typeface="Times New Roman" panose="02020603050405020304" pitchFamily="18" charset="0"/>
                <a:cs typeface="Times New Roman" panose="02020603050405020304" pitchFamily="18" charset="0"/>
              </a:rPr>
              <a:t>và </a:t>
            </a:r>
            <a:r>
              <a:rPr lang="vi-VN" altLang="vi-VN" sz="3800" dirty="0">
                <a:solidFill>
                  <a:srgbClr val="C00000"/>
                </a:solidFill>
                <a:latin typeface="Times New Roman" panose="02020603050405020304" pitchFamily="18" charset="0"/>
                <a:cs typeface="Times New Roman" panose="02020603050405020304" pitchFamily="18" charset="0"/>
              </a:rPr>
              <a:t>cơ cấu kinh tế.</a:t>
            </a:r>
          </a:p>
        </p:txBody>
      </p:sp>
      <p:grpSp>
        <p:nvGrpSpPr>
          <p:cNvPr id="7" name="Group 6"/>
          <p:cNvGrpSpPr>
            <a:grpSpLocks/>
          </p:cNvGrpSpPr>
          <p:nvPr/>
        </p:nvGrpSpPr>
        <p:grpSpPr bwMode="auto">
          <a:xfrm>
            <a:off x="91224" y="1343959"/>
            <a:ext cx="4115752" cy="2491453"/>
            <a:chOff x="1418178" y="1401250"/>
            <a:chExt cx="4116952" cy="2490570"/>
          </a:xfrm>
        </p:grpSpPr>
        <p:pic>
          <p:nvPicPr>
            <p:cNvPr id="8" name="Picture 6"/>
            <p:cNvPicPr>
              <a:picLocks noChangeAspect="1"/>
            </p:cNvPicPr>
            <p:nvPr/>
          </p:nvPicPr>
          <p:blipFill>
            <a:blip r:embed="rId4">
              <a:extLst>
                <a:ext uri="{28A0092B-C50C-407E-A947-70E740481C1C}">
                  <a14:useLocalDpi xmlns:a14="http://schemas.microsoft.com/office/drawing/2010/main" val="0"/>
                </a:ext>
              </a:extLst>
            </a:blip>
            <a:srcRect l="16798" t="21001" r="18102" b="18102"/>
            <a:stretch>
              <a:fillRect/>
            </a:stretch>
          </p:blipFill>
          <p:spPr bwMode="auto">
            <a:xfrm>
              <a:off x="1630709" y="1401250"/>
              <a:ext cx="1512168" cy="1440042"/>
            </a:xfrm>
            <a:prstGeom prst="rect">
              <a:avLst/>
            </a:prstGeom>
            <a:solidFill>
              <a:schemeClr val="bg1"/>
            </a:solidFill>
            <a:ln w="9525">
              <a:noFill/>
              <a:miter lim="800000"/>
              <a:headEnd/>
              <a:tailEnd/>
            </a:ln>
          </p:spPr>
        </p:pic>
        <p:sp>
          <p:nvSpPr>
            <p:cNvPr id="9" name="TextBox 8"/>
            <p:cNvSpPr txBox="1"/>
            <p:nvPr/>
          </p:nvSpPr>
          <p:spPr>
            <a:xfrm>
              <a:off x="1418178" y="2531783"/>
              <a:ext cx="2212232" cy="953769"/>
            </a:xfrm>
            <a:prstGeom prst="rect">
              <a:avLst/>
            </a:prstGeom>
            <a:noFill/>
          </p:spPr>
          <p:txBody>
            <a:bodyPr wrap="square">
              <a:spAutoFit/>
            </a:bodyPr>
            <a:lstStyle/>
            <a:p>
              <a:pPr algn="ctr">
                <a:defRPr/>
              </a:pPr>
              <a:r>
                <a:rPr lang="en-US" sz="2800" dirty="0">
                  <a:solidFill>
                    <a:srgbClr val="002060"/>
                  </a:solidFill>
                  <a:effectLst>
                    <a:outerShdw blurRad="38100" dist="38100" dir="2700000" algn="tl">
                      <a:srgbClr val="000000">
                        <a:alpha val="43137"/>
                      </a:srgbClr>
                    </a:outerShdw>
                  </a:effectLst>
                </a:rPr>
                <a:t>HOẠT </a:t>
              </a:r>
              <a:r>
                <a:rPr lang="en-US" sz="2800" dirty="0" smtClean="0">
                  <a:solidFill>
                    <a:srgbClr val="002060"/>
                  </a:solidFill>
                  <a:effectLst>
                    <a:outerShdw blurRad="38100" dist="38100" dir="2700000" algn="tl">
                      <a:srgbClr val="000000">
                        <a:alpha val="43137"/>
                      </a:srgbClr>
                    </a:outerShdw>
                  </a:effectLst>
                </a:rPr>
                <a:t>ĐỘNG</a:t>
              </a:r>
              <a:endParaRPr lang="en-US" sz="2800" dirty="0">
                <a:solidFill>
                  <a:srgbClr val="002060"/>
                </a:solidFill>
                <a:effectLst>
                  <a:outerShdw blurRad="38100" dist="38100" dir="2700000" algn="tl">
                    <a:srgbClr val="000000">
                      <a:alpha val="43137"/>
                    </a:srgbClr>
                  </a:outerShdw>
                </a:effectLst>
              </a:endParaRPr>
            </a:p>
            <a:p>
              <a:pPr algn="ctr">
                <a:defRPr/>
              </a:pPr>
              <a:r>
                <a:rPr lang="en-US" sz="2800" dirty="0" err="1">
                  <a:solidFill>
                    <a:srgbClr val="002060"/>
                  </a:solidFill>
                  <a:effectLst>
                    <a:outerShdw blurRad="38100" dist="38100" dir="2700000" algn="tl">
                      <a:srgbClr val="000000">
                        <a:alpha val="43137"/>
                      </a:srgbClr>
                    </a:outerShdw>
                  </a:effectLst>
                </a:rPr>
                <a:t>Cặp</a:t>
              </a:r>
              <a:r>
                <a:rPr lang="en-US" sz="2800" dirty="0">
                  <a:solidFill>
                    <a:srgbClr val="002060"/>
                  </a:solidFill>
                  <a:effectLst>
                    <a:outerShdw blurRad="38100" dist="38100" dir="2700000" algn="tl">
                      <a:srgbClr val="000000">
                        <a:alpha val="43137"/>
                      </a:srgbClr>
                    </a:outerShdw>
                  </a:effectLst>
                </a:rPr>
                <a:t> </a:t>
              </a:r>
              <a:r>
                <a:rPr lang="en-US" sz="2800" dirty="0" err="1">
                  <a:solidFill>
                    <a:srgbClr val="002060"/>
                  </a:solidFill>
                  <a:effectLst>
                    <a:outerShdw blurRad="38100" dist="38100" dir="2700000" algn="tl">
                      <a:srgbClr val="000000">
                        <a:alpha val="43137"/>
                      </a:srgbClr>
                    </a:outerShdw>
                  </a:effectLst>
                </a:rPr>
                <a:t>đôi</a:t>
              </a:r>
              <a:endParaRPr lang="en-US" sz="2800" dirty="0">
                <a:solidFill>
                  <a:srgbClr val="002060"/>
                </a:solidFill>
                <a:effectLst>
                  <a:outerShdw blurRad="38100" dist="38100" dir="2700000" algn="tl">
                    <a:srgbClr val="000000">
                      <a:alpha val="43137"/>
                    </a:srgbClr>
                  </a:outerShdw>
                </a:effectLst>
              </a:endParaRPr>
            </a:p>
          </p:txBody>
        </p:sp>
        <p:sp>
          <p:nvSpPr>
            <p:cNvPr id="15" name="TextBox 14"/>
            <p:cNvSpPr txBox="1"/>
            <p:nvPr/>
          </p:nvSpPr>
          <p:spPr>
            <a:xfrm>
              <a:off x="3662922" y="2938051"/>
              <a:ext cx="1872208" cy="953769"/>
            </a:xfrm>
            <a:prstGeom prst="rect">
              <a:avLst/>
            </a:prstGeom>
            <a:noFill/>
          </p:spPr>
          <p:txBody>
            <a:bodyPr>
              <a:spAutoFit/>
            </a:bodyPr>
            <a:lstStyle/>
            <a:p>
              <a:pPr algn="ctr">
                <a:defRPr/>
              </a:pPr>
              <a:r>
                <a:rPr lang="en-US" sz="2800" dirty="0" smtClean="0">
                  <a:solidFill>
                    <a:srgbClr val="002060"/>
                  </a:solidFill>
                  <a:effectLst>
                    <a:outerShdw blurRad="38100" dist="38100" dir="2700000" algn="tl">
                      <a:srgbClr val="000000">
                        <a:alpha val="43137"/>
                      </a:srgbClr>
                    </a:outerShdw>
                  </a:effectLst>
                </a:rPr>
                <a:t>ĐỌC</a:t>
              </a:r>
            </a:p>
            <a:p>
              <a:pPr algn="ctr">
                <a:defRPr/>
              </a:pPr>
              <a:r>
                <a:rPr lang="en-US" sz="2800" dirty="0" smtClean="0">
                  <a:solidFill>
                    <a:srgbClr val="002060"/>
                  </a:solidFill>
                  <a:effectLst>
                    <a:outerShdw blurRad="38100" dist="38100" dir="2700000" algn="tl">
                      <a:srgbClr val="000000">
                        <a:alpha val="43137"/>
                      </a:srgbClr>
                    </a:outerShdw>
                  </a:effectLst>
                </a:rPr>
                <a:t>SGK</a:t>
              </a:r>
              <a:endParaRPr lang="en-US" sz="2800" dirty="0">
                <a:solidFill>
                  <a:srgbClr val="002060"/>
                </a:solidFill>
                <a:effectLst>
                  <a:outerShdw blurRad="38100" dist="38100" dir="2700000" algn="tl">
                    <a:srgbClr val="000000">
                      <a:alpha val="43137"/>
                    </a:srgbClr>
                  </a:outerShdw>
                </a:effectLst>
              </a:endParaRPr>
            </a:p>
          </p:txBody>
        </p:sp>
      </p:grpSp>
      <p:grpSp>
        <p:nvGrpSpPr>
          <p:cNvPr id="10" name="Group 9"/>
          <p:cNvGrpSpPr>
            <a:grpSpLocks/>
          </p:cNvGrpSpPr>
          <p:nvPr/>
        </p:nvGrpSpPr>
        <p:grpSpPr bwMode="auto">
          <a:xfrm>
            <a:off x="0" y="5505697"/>
            <a:ext cx="4208618" cy="954107"/>
            <a:chOff x="5705353" y="3069238"/>
            <a:chExt cx="4206277" cy="953848"/>
          </a:xfrm>
        </p:grpSpPr>
        <p:sp>
          <p:nvSpPr>
            <p:cNvPr id="12" name="TextBox 11"/>
            <p:cNvSpPr txBox="1"/>
            <p:nvPr/>
          </p:nvSpPr>
          <p:spPr>
            <a:xfrm>
              <a:off x="8039422" y="3069238"/>
              <a:ext cx="1872208" cy="953829"/>
            </a:xfrm>
            <a:prstGeom prst="rect">
              <a:avLst/>
            </a:prstGeom>
            <a:noFill/>
          </p:spPr>
          <p:txBody>
            <a:bodyPr>
              <a:spAutoFit/>
            </a:bodyPr>
            <a:lstStyle/>
            <a:p>
              <a:pPr algn="ctr">
                <a:defRPr/>
              </a:pPr>
              <a:r>
                <a:rPr lang="en-US" sz="2800" dirty="0">
                  <a:solidFill>
                    <a:srgbClr val="002060"/>
                  </a:solidFill>
                  <a:effectLst>
                    <a:outerShdw blurRad="38100" dist="38100" dir="2700000" algn="tl">
                      <a:srgbClr val="000000">
                        <a:alpha val="43137"/>
                      </a:srgbClr>
                    </a:outerShdw>
                  </a:effectLst>
                </a:rPr>
                <a:t>THỜI GIAN:</a:t>
              </a:r>
            </a:p>
            <a:p>
              <a:pPr algn="ctr">
                <a:defRPr/>
              </a:pPr>
              <a:r>
                <a:rPr lang="en-US" sz="2800" dirty="0">
                  <a:solidFill>
                    <a:srgbClr val="002060"/>
                  </a:solidFill>
                  <a:effectLst>
                    <a:outerShdw blurRad="38100" dist="38100" dir="2700000" algn="tl">
                      <a:srgbClr val="000000">
                        <a:alpha val="43137"/>
                      </a:srgbClr>
                    </a:outerShdw>
                  </a:effectLst>
                </a:rPr>
                <a:t>3</a:t>
              </a:r>
              <a:r>
                <a:rPr lang="en-US" sz="2800" dirty="0" smtClean="0">
                  <a:solidFill>
                    <a:srgbClr val="002060"/>
                  </a:solidFill>
                  <a:effectLst>
                    <a:outerShdw blurRad="38100" dist="38100" dir="2700000" algn="tl">
                      <a:srgbClr val="000000">
                        <a:alpha val="43137"/>
                      </a:srgbClr>
                    </a:outerShdw>
                  </a:effectLst>
                </a:rPr>
                <a:t> </a:t>
              </a:r>
              <a:r>
                <a:rPr lang="en-US" sz="2800" dirty="0" err="1" smtClean="0">
                  <a:solidFill>
                    <a:srgbClr val="002060"/>
                  </a:solidFill>
                  <a:effectLst>
                    <a:outerShdw blurRad="38100" dist="38100" dir="2700000" algn="tl">
                      <a:srgbClr val="000000">
                        <a:alpha val="43137"/>
                      </a:srgbClr>
                    </a:outerShdw>
                  </a:effectLst>
                </a:rPr>
                <a:t>phút</a:t>
              </a:r>
              <a:endParaRPr lang="en-US" sz="2800" dirty="0">
                <a:solidFill>
                  <a:srgbClr val="002060"/>
                </a:solidFill>
                <a:effectLst>
                  <a:outerShdw blurRad="38100" dist="38100" dir="2700000" algn="tl">
                    <a:srgbClr val="000000">
                      <a:alpha val="43137"/>
                    </a:srgbClr>
                  </a:outerShdw>
                </a:effectLst>
              </a:endParaRPr>
            </a:p>
          </p:txBody>
        </p:sp>
        <p:sp>
          <p:nvSpPr>
            <p:cNvPr id="17" name="TextBox 16"/>
            <p:cNvSpPr txBox="1"/>
            <p:nvPr/>
          </p:nvSpPr>
          <p:spPr>
            <a:xfrm>
              <a:off x="5705353" y="3069238"/>
              <a:ext cx="1872208" cy="953848"/>
            </a:xfrm>
            <a:prstGeom prst="rect">
              <a:avLst/>
            </a:prstGeom>
            <a:noFill/>
          </p:spPr>
          <p:txBody>
            <a:bodyPr>
              <a:spAutoFit/>
            </a:bodyPr>
            <a:lstStyle/>
            <a:p>
              <a:pPr algn="ctr">
                <a:defRPr/>
              </a:pPr>
              <a:r>
                <a:rPr lang="en-US" sz="2800" dirty="0" smtClean="0">
                  <a:solidFill>
                    <a:srgbClr val="002060"/>
                  </a:solidFill>
                  <a:effectLst>
                    <a:outerShdw blurRad="38100" dist="38100" dir="2700000" algn="tl">
                      <a:srgbClr val="000000">
                        <a:alpha val="43137"/>
                      </a:srgbClr>
                    </a:outerShdw>
                  </a:effectLst>
                </a:rPr>
                <a:t>TRẢ LỜI</a:t>
              </a:r>
              <a:endParaRPr lang="en-US" sz="2800" dirty="0">
                <a:solidFill>
                  <a:srgbClr val="002060"/>
                </a:solidFill>
                <a:effectLst>
                  <a:outerShdw blurRad="38100" dist="38100" dir="2700000" algn="tl">
                    <a:srgbClr val="000000">
                      <a:alpha val="43137"/>
                    </a:srgbClr>
                  </a:outerShdw>
                </a:effectLst>
              </a:endParaRPr>
            </a:p>
            <a:p>
              <a:pPr algn="ctr">
                <a:defRPr/>
              </a:pPr>
              <a:r>
                <a:rPr lang="en-US" sz="2800" dirty="0" err="1" smtClean="0">
                  <a:solidFill>
                    <a:srgbClr val="002060"/>
                  </a:solidFill>
                  <a:effectLst>
                    <a:outerShdw blurRad="38100" dist="38100" dir="2700000" algn="tl">
                      <a:srgbClr val="000000">
                        <a:alpha val="43137"/>
                      </a:srgbClr>
                    </a:outerShdw>
                  </a:effectLst>
                </a:rPr>
                <a:t>Câu</a:t>
              </a:r>
              <a:r>
                <a:rPr lang="en-US" sz="2800" dirty="0" smtClean="0">
                  <a:solidFill>
                    <a:srgbClr val="002060"/>
                  </a:solidFill>
                  <a:effectLst>
                    <a:outerShdw blurRad="38100" dist="38100" dir="2700000" algn="tl">
                      <a:srgbClr val="000000">
                        <a:alpha val="43137"/>
                      </a:srgbClr>
                    </a:outerShdw>
                  </a:effectLst>
                </a:rPr>
                <a:t> </a:t>
              </a:r>
              <a:r>
                <a:rPr lang="en-US" sz="2800" dirty="0" err="1" smtClean="0">
                  <a:solidFill>
                    <a:srgbClr val="002060"/>
                  </a:solidFill>
                  <a:effectLst>
                    <a:outerShdw blurRad="38100" dist="38100" dir="2700000" algn="tl">
                      <a:srgbClr val="000000">
                        <a:alpha val="43137"/>
                      </a:srgbClr>
                    </a:outerShdw>
                  </a:effectLst>
                </a:rPr>
                <a:t>hỏi</a:t>
              </a:r>
              <a:endParaRPr lang="en-US" sz="2800" dirty="0" smtClean="0">
                <a:solidFill>
                  <a:srgbClr val="002060"/>
                </a:solidFill>
                <a:effectLst>
                  <a:outerShdw blurRad="38100" dist="38100" dir="2700000" algn="tl">
                    <a:srgbClr val="000000">
                      <a:alpha val="43137"/>
                    </a:srgbClr>
                  </a:outerShdw>
                </a:effectLst>
              </a:endParaRP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2731" y="1357211"/>
            <a:ext cx="1568701" cy="1474579"/>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730" y="3749072"/>
            <a:ext cx="1695680" cy="1695680"/>
          </a:xfrm>
          <a:prstGeom prst="rect">
            <a:avLst/>
          </a:prstGeom>
        </p:spPr>
      </p:pic>
      <p:pic>
        <p:nvPicPr>
          <p:cNvPr id="19" name="3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85251" y="4138533"/>
            <a:ext cx="2116616" cy="1189667"/>
          </a:xfrm>
          <a:prstGeom prst="rect">
            <a:avLst/>
          </a:prstGeom>
        </p:spPr>
      </p:pic>
    </p:spTree>
    <p:extLst>
      <p:ext uri="{BB962C8B-B14F-4D97-AF65-F5344CB8AC3E}">
        <p14:creationId xmlns:p14="http://schemas.microsoft.com/office/powerpoint/2010/main" val="2002362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9"/>
                                        </p:tgtEl>
                                      </p:cBhvr>
                                    </p:cmd>
                                  </p:childTnLst>
                                </p:cTn>
                              </p:par>
                            </p:childTnLst>
                          </p:cTn>
                        </p:par>
                      </p:childTnLst>
                    </p:cTn>
                  </p:par>
                </p:childTnLst>
              </p:cTn>
              <p:nextCondLst>
                <p:cond evt="onClick" delay="0">
                  <p:tgtEl>
                    <p:spTgt spid="19"/>
                  </p:tgtEl>
                </p:cond>
              </p:nextCondLst>
            </p:seq>
            <p:video>
              <p:cMediaNode vol="80000">
                <p:cTn id="23" fill="hold" display="0">
                  <p:stCondLst>
                    <p:cond delay="indefinite"/>
                  </p:stCondLst>
                </p:cTn>
                <p:tgtEl>
                  <p:spTgt spid="19"/>
                </p:tgtEl>
              </p:cMediaNode>
            </p:video>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6661" y="3539988"/>
            <a:ext cx="8477250" cy="3238500"/>
          </a:xfrm>
          <a:prstGeom prst="rect">
            <a:avLst/>
          </a:prstGeom>
        </p:spPr>
      </p:pic>
      <p:pic>
        <p:nvPicPr>
          <p:cNvPr id="2" name="Picture 1"/>
          <p:cNvPicPr>
            <a:picLocks noChangeAspect="1"/>
          </p:cNvPicPr>
          <p:nvPr/>
        </p:nvPicPr>
        <p:blipFill rotWithShape="1">
          <a:blip r:embed="rId3"/>
          <a:srcRect b="8686"/>
          <a:stretch/>
        </p:blipFill>
        <p:spPr>
          <a:xfrm>
            <a:off x="331886" y="74587"/>
            <a:ext cx="8686800" cy="3487763"/>
          </a:xfrm>
          <a:prstGeom prst="rect">
            <a:avLst/>
          </a:prstGeom>
        </p:spPr>
      </p:pic>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735740" y="2013252"/>
            <a:ext cx="190762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1472" y="3951262"/>
            <a:ext cx="213697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1472" y="5232591"/>
            <a:ext cx="255607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Oval 17">
            <a:hlinkClick r:id="rId4" action="ppaction://hlinksldjump"/>
          </p:cNvPr>
          <p:cNvSpPr/>
          <p:nvPr/>
        </p:nvSpPr>
        <p:spPr>
          <a:xfrm>
            <a:off x="67075" y="1500161"/>
            <a:ext cx="739172" cy="73917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latin typeface="+mj-lt"/>
              </a:rPr>
              <a:t>1</a:t>
            </a:r>
            <a:endParaRPr lang="en-US" sz="3200" dirty="0">
              <a:solidFill>
                <a:srgbClr val="C00000"/>
              </a:solidFill>
              <a:latin typeface="+mj-lt"/>
            </a:endParaRPr>
          </a:p>
        </p:txBody>
      </p:sp>
      <p:sp>
        <p:nvSpPr>
          <p:cNvPr id="19" name="Oval 18">
            <a:hlinkClick r:id="rId4" action="ppaction://hlinksldjump"/>
          </p:cNvPr>
          <p:cNvSpPr/>
          <p:nvPr/>
        </p:nvSpPr>
        <p:spPr>
          <a:xfrm>
            <a:off x="92272" y="3396482"/>
            <a:ext cx="739172" cy="73917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latin typeface="+mj-lt"/>
              </a:rPr>
              <a:t>2</a:t>
            </a:r>
            <a:endParaRPr lang="en-US" sz="3200" dirty="0">
              <a:solidFill>
                <a:srgbClr val="C00000"/>
              </a:solidFill>
              <a:latin typeface="+mj-lt"/>
            </a:endParaRPr>
          </a:p>
        </p:txBody>
      </p:sp>
      <p:sp>
        <p:nvSpPr>
          <p:cNvPr id="20" name="Oval 19">
            <a:hlinkClick r:id="rId4" action="ppaction://hlinksldjump"/>
          </p:cNvPr>
          <p:cNvSpPr/>
          <p:nvPr/>
        </p:nvSpPr>
        <p:spPr>
          <a:xfrm>
            <a:off x="113556" y="4675351"/>
            <a:ext cx="739172" cy="739172"/>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latin typeface="+mj-lt"/>
              </a:rPr>
              <a:t>3</a:t>
            </a:r>
            <a:endParaRPr lang="en-US" sz="3200" dirty="0">
              <a:solidFill>
                <a:srgbClr val="C00000"/>
              </a:solidFill>
              <a:latin typeface="+mj-lt"/>
            </a:endParaRPr>
          </a:p>
        </p:txBody>
      </p:sp>
      <p:pic>
        <p:nvPicPr>
          <p:cNvPr id="11" name="Picture 10"/>
          <p:cNvPicPr>
            <a:picLocks noChangeAspect="1"/>
          </p:cNvPicPr>
          <p:nvPr/>
        </p:nvPicPr>
        <p:blipFill>
          <a:blip r:embed="rId5"/>
          <a:stretch>
            <a:fillRect/>
          </a:stretch>
        </p:blipFill>
        <p:spPr>
          <a:xfrm>
            <a:off x="9136225" y="357394"/>
            <a:ext cx="2815416" cy="3986567"/>
          </a:xfrm>
          <a:prstGeom prst="rect">
            <a:avLst/>
          </a:prstGeom>
        </p:spPr>
      </p:pic>
      <p:sp>
        <p:nvSpPr>
          <p:cNvPr id="23" name="Title 1"/>
          <p:cNvSpPr>
            <a:spLocks noGrp="1"/>
          </p:cNvSpPr>
          <p:nvPr>
            <p:ph type="ctrTitle"/>
          </p:nvPr>
        </p:nvSpPr>
        <p:spPr>
          <a:xfrm>
            <a:off x="9018686" y="4675351"/>
            <a:ext cx="3286870" cy="1668517"/>
          </a:xfrm>
        </p:spPr>
        <p:txBody>
          <a:bodyPr>
            <a:normAutofit/>
          </a:bodyPr>
          <a:lstStyle/>
          <a:p>
            <a:r>
              <a:rPr lang="en-US" b="1" dirty="0" smtClean="0">
                <a:solidFill>
                  <a:srgbClr val="C00000"/>
                </a:solidFill>
              </a:rPr>
              <a:t>SGK</a:t>
            </a:r>
            <a:br>
              <a:rPr lang="en-US" b="1" dirty="0" smtClean="0">
                <a:solidFill>
                  <a:srgbClr val="C00000"/>
                </a:solidFill>
              </a:rPr>
            </a:br>
            <a:r>
              <a:rPr lang="en-US" sz="4800" b="1" dirty="0" err="1" smtClean="0">
                <a:solidFill>
                  <a:srgbClr val="C00000"/>
                </a:solidFill>
                <a:latin typeface="+mn-lt"/>
              </a:rPr>
              <a:t>Trang</a:t>
            </a:r>
            <a:r>
              <a:rPr lang="en-US" sz="4800" b="1" dirty="0" smtClean="0">
                <a:solidFill>
                  <a:srgbClr val="C00000"/>
                </a:solidFill>
                <a:latin typeface="+mn-lt"/>
              </a:rPr>
              <a:t> 8, 9</a:t>
            </a:r>
            <a:endParaRPr lang="en-US" dirty="0">
              <a:solidFill>
                <a:srgbClr val="C00000"/>
              </a:solidFill>
            </a:endParaRPr>
          </a:p>
        </p:txBody>
      </p:sp>
      <p:cxnSp>
        <p:nvCxnSpPr>
          <p:cNvPr id="24" name="Straight Connector 23"/>
          <p:cNvCxnSpPr/>
          <p:nvPr/>
        </p:nvCxnSpPr>
        <p:spPr>
          <a:xfrm>
            <a:off x="5994400" y="1079802"/>
            <a:ext cx="160196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01472" y="1371902"/>
            <a:ext cx="135592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50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a:spLocks noChangeArrowheads="1"/>
          </p:cNvSpPr>
          <p:nvPr/>
        </p:nvSpPr>
        <p:spPr bwMode="auto">
          <a:xfrm>
            <a:off x="291246" y="1060401"/>
            <a:ext cx="5353707" cy="5632309"/>
          </a:xfrm>
          <a:prstGeom prst="rect">
            <a:avLst/>
          </a:prstGeom>
          <a:solidFill>
            <a:schemeClr val="accent4">
              <a:lumMod val="20000"/>
              <a:lumOff val="80000"/>
            </a:schemeClr>
          </a:solidFill>
          <a:ln w="9525">
            <a:solidFill>
              <a:schemeClr val="tx1"/>
            </a:solidFill>
            <a:miter lim="800000"/>
            <a:headEnd/>
            <a:tailEnd/>
          </a:ln>
          <a:effectLst>
            <a:outerShdw blurRad="63500" sx="102000" sy="102000" algn="ctr" rotWithShape="0">
              <a:prstClr val="black">
                <a:alpha val="40000"/>
              </a:prstClr>
            </a:outerShdw>
          </a:effectLst>
          <a:extLst/>
        </p:spPr>
        <p:txBody>
          <a:bodyPr wrap="square" lIns="91436" tIns="45719" rIns="91436" bIns="45719">
            <a:spAutoFit/>
          </a:bodyPr>
          <a:lstStyle>
            <a:lvl1pPr>
              <a:spcBef>
                <a:spcPct val="20000"/>
              </a:spcBef>
              <a:spcAft>
                <a:spcPts val="600"/>
              </a:spcAft>
              <a:buFont typeface="Arial" panose="020B0604020202020204" pitchFamily="34" charset="0"/>
              <a:defRPr sz="2000" b="1">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4pPr>
            <a:lvl5pPr marL="2057400" indent="-228600">
              <a:spcBef>
                <a:spcPct val="20000"/>
              </a:spcBef>
              <a:buClr>
                <a:schemeClr val="tx2"/>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Font typeface="Arial" panose="020B0604020202020204" pitchFamily="34" charset="0"/>
              <a:buChar char="•"/>
              <a:defRPr>
                <a:solidFill>
                  <a:schemeClr val="tx1"/>
                </a:solidFill>
                <a:latin typeface="Arial" panose="020B0604020202020204" pitchFamily="34" charset="0"/>
              </a:defRPr>
            </a:lvl9pPr>
          </a:lstStyle>
          <a:p>
            <a:pPr algn="just">
              <a:spcBef>
                <a:spcPct val="0"/>
              </a:spcBef>
              <a:spcAft>
                <a:spcPct val="0"/>
              </a:spcAft>
              <a:defRPr/>
            </a:pPr>
            <a:r>
              <a:rPr lang="vi-VN" altLang="vi-VN" sz="3600" dirty="0">
                <a:latin typeface="Times New Roman" panose="02020603050405020304" pitchFamily="18" charset="0"/>
                <a:cs typeface="Times New Roman" panose="02020603050405020304" pitchFamily="18" charset="0"/>
              </a:rPr>
              <a:t>+ Trên thế giới có</a:t>
            </a:r>
            <a:r>
              <a:rPr lang="vi-VN" altLang="vi-VN" sz="3600" dirty="0">
                <a:solidFill>
                  <a:srgbClr val="C00000"/>
                </a:solidFill>
                <a:latin typeface="Times New Roman" panose="02020603050405020304" pitchFamily="18" charset="0"/>
                <a:cs typeface="Times New Roman" panose="02020603050405020304" pitchFamily="18" charset="0"/>
              </a:rPr>
              <a:t> </a:t>
            </a:r>
            <a:r>
              <a:rPr lang="en-US" altLang="vi-VN" sz="3600" dirty="0" smtClean="0">
                <a:solidFill>
                  <a:srgbClr val="C00000"/>
                </a:solidFill>
                <a:latin typeface="Times New Roman" panose="02020603050405020304" pitchFamily="18" charset="0"/>
                <a:cs typeface="Times New Roman" panose="02020603050405020304" pitchFamily="18" charset="0"/>
              </a:rPr>
              <a:t>2</a:t>
            </a:r>
            <a:r>
              <a:rPr lang="vi-VN" altLang="vi-VN" sz="3600" dirty="0" smtClean="0">
                <a:solidFill>
                  <a:srgbClr val="C00000"/>
                </a:solidFill>
                <a:latin typeface="Times New Roman" panose="02020603050405020304" pitchFamily="18" charset="0"/>
                <a:cs typeface="Times New Roman" panose="02020603050405020304" pitchFamily="18" charset="0"/>
              </a:rPr>
              <a:t> </a:t>
            </a:r>
            <a:r>
              <a:rPr lang="vi-VN" altLang="vi-VN" sz="3600" dirty="0">
                <a:latin typeface="Times New Roman" panose="02020603050405020304" pitchFamily="18" charset="0"/>
                <a:cs typeface="Times New Roman" panose="02020603050405020304" pitchFamily="18" charset="0"/>
              </a:rPr>
              <a:t>nhóm nước? </a:t>
            </a:r>
          </a:p>
          <a:p>
            <a:pPr algn="just">
              <a:spcBef>
                <a:spcPct val="0"/>
              </a:spcBef>
              <a:spcAft>
                <a:spcPct val="0"/>
              </a:spcAft>
              <a:defRPr/>
            </a:pPr>
            <a:r>
              <a:rPr lang="vi-VN" altLang="vi-VN" sz="3600" dirty="0">
                <a:latin typeface="Times New Roman" panose="02020603050405020304" pitchFamily="18" charset="0"/>
                <a:cs typeface="Times New Roman" panose="02020603050405020304" pitchFamily="18" charset="0"/>
              </a:rPr>
              <a:t>+ Căn cứ vào </a:t>
            </a:r>
            <a:r>
              <a:rPr lang="en-US" altLang="vi-VN" sz="3600" dirty="0" smtClean="0">
                <a:solidFill>
                  <a:srgbClr val="C00000"/>
                </a:solidFill>
                <a:latin typeface="Times New Roman" panose="02020603050405020304" pitchFamily="18" charset="0"/>
                <a:cs typeface="Times New Roman" panose="02020603050405020304" pitchFamily="18" charset="0"/>
              </a:rPr>
              <a:t>3 </a:t>
            </a:r>
            <a:r>
              <a:rPr lang="en-US" altLang="vi-VN" sz="3600" dirty="0" err="1" smtClean="0">
                <a:solidFill>
                  <a:srgbClr val="C00000"/>
                </a:solidFill>
                <a:latin typeface="Times New Roman" panose="02020603050405020304" pitchFamily="18" charset="0"/>
                <a:cs typeface="Times New Roman" panose="02020603050405020304" pitchFamily="18" charset="0"/>
              </a:rPr>
              <a:t>tiêu</a:t>
            </a:r>
            <a:r>
              <a:rPr lang="en-US" altLang="vi-VN" sz="3600" dirty="0" smtClean="0">
                <a:solidFill>
                  <a:srgbClr val="C00000"/>
                </a:solidFill>
                <a:latin typeface="Times New Roman" panose="02020603050405020304" pitchFamily="18" charset="0"/>
                <a:cs typeface="Times New Roman" panose="02020603050405020304" pitchFamily="18" charset="0"/>
              </a:rPr>
              <a:t> </a:t>
            </a:r>
            <a:r>
              <a:rPr lang="en-US" altLang="vi-VN" sz="3600" dirty="0" err="1" smtClean="0">
                <a:solidFill>
                  <a:srgbClr val="C00000"/>
                </a:solidFill>
                <a:latin typeface="Times New Roman" panose="02020603050405020304" pitchFamily="18" charset="0"/>
                <a:cs typeface="Times New Roman" panose="02020603050405020304" pitchFamily="18" charset="0"/>
              </a:rPr>
              <a:t>chí</a:t>
            </a:r>
            <a:r>
              <a:rPr lang="en-US" altLang="vi-VN" sz="3600" dirty="0" smtClean="0">
                <a:solidFill>
                  <a:srgbClr val="C00000"/>
                </a:solidFill>
                <a:latin typeface="Times New Roman" panose="02020603050405020304" pitchFamily="18" charset="0"/>
                <a:cs typeface="Times New Roman" panose="02020603050405020304" pitchFamily="18" charset="0"/>
              </a:rPr>
              <a:t> </a:t>
            </a:r>
            <a:r>
              <a:rPr lang="vi-VN" altLang="vi-VN" sz="3600" dirty="0" smtClean="0">
                <a:latin typeface="Times New Roman" panose="02020603050405020304" pitchFamily="18" charset="0"/>
                <a:cs typeface="Times New Roman" panose="02020603050405020304" pitchFamily="18" charset="0"/>
              </a:rPr>
              <a:t>để </a:t>
            </a:r>
            <a:r>
              <a:rPr lang="vi-VN" altLang="vi-VN" sz="3600" dirty="0">
                <a:latin typeface="Times New Roman" panose="02020603050405020304" pitchFamily="18" charset="0"/>
                <a:cs typeface="Times New Roman" panose="02020603050405020304" pitchFamily="18" charset="0"/>
              </a:rPr>
              <a:t>phân chia thành các nhóm </a:t>
            </a:r>
            <a:r>
              <a:rPr lang="vi-VN" altLang="vi-VN" sz="3600" dirty="0" smtClean="0">
                <a:latin typeface="Times New Roman" panose="02020603050405020304" pitchFamily="18" charset="0"/>
                <a:cs typeface="Times New Roman" panose="02020603050405020304" pitchFamily="18" charset="0"/>
              </a:rPr>
              <a:t>nước</a:t>
            </a:r>
            <a:r>
              <a:rPr lang="en-US" altLang="vi-VN" sz="3600" dirty="0" smtClean="0">
                <a:latin typeface="Times New Roman" panose="02020603050405020304" pitchFamily="18" charset="0"/>
                <a:cs typeface="Times New Roman" panose="02020603050405020304" pitchFamily="18" charset="0"/>
              </a:rPr>
              <a:t>, </a:t>
            </a:r>
            <a:r>
              <a:rPr lang="en-US" altLang="vi-VN" sz="3600" dirty="0" err="1" smtClean="0">
                <a:latin typeface="Times New Roman" panose="02020603050405020304" pitchFamily="18" charset="0"/>
                <a:cs typeface="Times New Roman" panose="02020603050405020304" pitchFamily="18" charset="0"/>
              </a:rPr>
              <a:t>gồm</a:t>
            </a:r>
            <a:r>
              <a:rPr lang="en-US" altLang="vi-VN" sz="3600" dirty="0" smtClean="0">
                <a:latin typeface="Times New Roman" panose="02020603050405020304" pitchFamily="18" charset="0"/>
                <a:cs typeface="Times New Roman" panose="02020603050405020304" pitchFamily="18" charset="0"/>
              </a:rPr>
              <a:t>:</a:t>
            </a:r>
          </a:p>
          <a:p>
            <a:pPr marL="514350" indent="-514350" algn="just">
              <a:spcBef>
                <a:spcPct val="0"/>
              </a:spcBef>
              <a:spcAft>
                <a:spcPct val="0"/>
              </a:spcAft>
              <a:buFont typeface="+mj-lt"/>
              <a:buAutoNum type="arabicPeriod"/>
              <a:defRPr/>
            </a:pPr>
            <a:r>
              <a:rPr lang="en-US" altLang="vi-VN" sz="3600" i="1" dirty="0" smtClean="0">
                <a:latin typeface="Times New Roman" panose="02020603050405020304" pitchFamily="18" charset="0"/>
                <a:cs typeface="Times New Roman" panose="02020603050405020304" pitchFamily="18" charset="0"/>
              </a:rPr>
              <a:t>Thu</a:t>
            </a:r>
            <a:r>
              <a:rPr lang="vi-VN" altLang="vi-VN" sz="3600" i="1" dirty="0" smtClean="0">
                <a:latin typeface="Times New Roman" panose="02020603050405020304" pitchFamily="18" charset="0"/>
                <a:cs typeface="Times New Roman" panose="02020603050405020304" pitchFamily="18" charset="0"/>
              </a:rPr>
              <a:t> </a:t>
            </a:r>
            <a:r>
              <a:rPr lang="vi-VN" altLang="vi-VN" sz="3600" i="1" dirty="0">
                <a:latin typeface="Times New Roman" panose="02020603050405020304" pitchFamily="18" charset="0"/>
                <a:cs typeface="Times New Roman" panose="02020603050405020304" pitchFamily="18" charset="0"/>
              </a:rPr>
              <a:t>nhập </a:t>
            </a:r>
            <a:r>
              <a:rPr lang="vi-VN" altLang="vi-VN" sz="3600" i="1" dirty="0" smtClean="0">
                <a:latin typeface="Times New Roman" panose="02020603050405020304" pitchFamily="18" charset="0"/>
                <a:cs typeface="Times New Roman" panose="02020603050405020304" pitchFamily="18" charset="0"/>
              </a:rPr>
              <a:t>b</a:t>
            </a:r>
            <a:r>
              <a:rPr lang="en-US" altLang="vi-VN" sz="3600" i="1" dirty="0">
                <a:latin typeface="Times New Roman" panose="02020603050405020304" pitchFamily="18" charset="0"/>
                <a:cs typeface="Times New Roman" panose="02020603050405020304" pitchFamily="18" charset="0"/>
              </a:rPr>
              <a:t>ì</a:t>
            </a:r>
            <a:r>
              <a:rPr lang="vi-VN" altLang="vi-VN" sz="3600" i="1" dirty="0" smtClean="0">
                <a:latin typeface="Times New Roman" panose="02020603050405020304" pitchFamily="18" charset="0"/>
                <a:cs typeface="Times New Roman" panose="02020603050405020304" pitchFamily="18" charset="0"/>
              </a:rPr>
              <a:t>nh </a:t>
            </a:r>
            <a:r>
              <a:rPr lang="vi-VN" altLang="vi-VN" sz="3600" i="1" dirty="0">
                <a:latin typeface="Times New Roman" panose="02020603050405020304" pitchFamily="18" charset="0"/>
                <a:cs typeface="Times New Roman" panose="02020603050405020304" pitchFamily="18" charset="0"/>
              </a:rPr>
              <a:t>quân </a:t>
            </a:r>
            <a:r>
              <a:rPr lang="vi-VN" altLang="vi-VN" sz="3600" i="1" dirty="0" smtClean="0">
                <a:latin typeface="Times New Roman" panose="02020603050405020304" pitchFamily="18" charset="0"/>
                <a:cs typeface="Times New Roman" panose="02020603050405020304" pitchFamily="18" charset="0"/>
              </a:rPr>
              <a:t>(</a:t>
            </a:r>
            <a:r>
              <a:rPr lang="vi-VN" altLang="vi-VN" sz="3600" i="1" dirty="0">
                <a:latin typeface="Times New Roman" panose="02020603050405020304" pitchFamily="18" charset="0"/>
                <a:cs typeface="Times New Roman" panose="02020603050405020304" pitchFamily="18" charset="0"/>
              </a:rPr>
              <a:t>GNI/người</a:t>
            </a:r>
            <a:r>
              <a:rPr lang="vi-VN" altLang="vi-VN" sz="3600" i="1" dirty="0" smtClean="0">
                <a:latin typeface="Times New Roman" panose="02020603050405020304" pitchFamily="18" charset="0"/>
                <a:cs typeface="Times New Roman" panose="02020603050405020304" pitchFamily="18" charset="0"/>
              </a:rPr>
              <a:t>)</a:t>
            </a:r>
            <a:endParaRPr lang="en-US" altLang="vi-VN" sz="3600" i="1" dirty="0" smtClean="0">
              <a:latin typeface="Times New Roman" panose="02020603050405020304" pitchFamily="18" charset="0"/>
              <a:cs typeface="Times New Roman" panose="02020603050405020304" pitchFamily="18" charset="0"/>
            </a:endParaRPr>
          </a:p>
          <a:p>
            <a:pPr marL="514350" indent="-514350" algn="just">
              <a:spcBef>
                <a:spcPct val="0"/>
              </a:spcBef>
              <a:spcAft>
                <a:spcPct val="0"/>
              </a:spcAft>
              <a:buFont typeface="+mj-lt"/>
              <a:buAutoNum type="arabicPeriod"/>
              <a:defRPr/>
            </a:pPr>
            <a:r>
              <a:rPr lang="en-US" altLang="vi-VN" sz="3600" i="1" dirty="0" smtClean="0">
                <a:latin typeface="Times New Roman" panose="02020603050405020304" pitchFamily="18" charset="0"/>
                <a:cs typeface="Times New Roman" panose="02020603050405020304" pitchFamily="18" charset="0"/>
              </a:rPr>
              <a:t>C</a:t>
            </a:r>
            <a:r>
              <a:rPr lang="vi-VN" altLang="vi-VN" sz="3600" i="1" dirty="0" smtClean="0">
                <a:latin typeface="Times New Roman" panose="02020603050405020304" pitchFamily="18" charset="0"/>
                <a:cs typeface="Times New Roman" panose="02020603050405020304" pitchFamily="18" charset="0"/>
              </a:rPr>
              <a:t>ơ c</a:t>
            </a:r>
            <a:r>
              <a:rPr lang="en-US" altLang="vi-VN" sz="3600" i="1" dirty="0" smtClean="0">
                <a:latin typeface="Times New Roman" panose="02020603050405020304" pitchFamily="18" charset="0"/>
                <a:cs typeface="Times New Roman" panose="02020603050405020304" pitchFamily="18" charset="0"/>
              </a:rPr>
              <a:t>ấ</a:t>
            </a:r>
            <a:r>
              <a:rPr lang="vi-VN" altLang="vi-VN" sz="3600" i="1" dirty="0" smtClean="0">
                <a:latin typeface="Times New Roman" panose="02020603050405020304" pitchFamily="18" charset="0"/>
                <a:cs typeface="Times New Roman" panose="02020603050405020304" pitchFamily="18" charset="0"/>
              </a:rPr>
              <a:t>u </a:t>
            </a:r>
            <a:r>
              <a:rPr lang="en-US" altLang="vi-VN" sz="3600" i="1" dirty="0" smtClean="0">
                <a:latin typeface="Times New Roman" panose="02020603050405020304" pitchFamily="18" charset="0"/>
                <a:cs typeface="Times New Roman" panose="02020603050405020304" pitchFamily="18" charset="0"/>
              </a:rPr>
              <a:t> </a:t>
            </a:r>
            <a:r>
              <a:rPr lang="en-US" altLang="vi-VN" sz="3600" i="1" dirty="0" err="1" smtClean="0">
                <a:latin typeface="Times New Roman" panose="02020603050405020304" pitchFamily="18" charset="0"/>
                <a:cs typeface="Times New Roman" panose="02020603050405020304" pitchFamily="18" charset="0"/>
              </a:rPr>
              <a:t>ngành</a:t>
            </a:r>
            <a:r>
              <a:rPr lang="en-US" altLang="vi-VN" sz="3600" i="1" dirty="0" smtClean="0">
                <a:latin typeface="Times New Roman" panose="02020603050405020304" pitchFamily="18" charset="0"/>
                <a:cs typeface="Times New Roman" panose="02020603050405020304" pitchFamily="18" charset="0"/>
              </a:rPr>
              <a:t> </a:t>
            </a:r>
            <a:r>
              <a:rPr lang="vi-VN" altLang="vi-VN" sz="3600" i="1" dirty="0" smtClean="0">
                <a:latin typeface="Times New Roman" panose="02020603050405020304" pitchFamily="18" charset="0"/>
                <a:cs typeface="Times New Roman" panose="02020603050405020304" pitchFamily="18" charset="0"/>
              </a:rPr>
              <a:t>kinh tế</a:t>
            </a:r>
            <a:endParaRPr lang="en-US" altLang="vi-VN" sz="3600" i="1" dirty="0" smtClean="0">
              <a:latin typeface="Times New Roman" panose="02020603050405020304" pitchFamily="18" charset="0"/>
              <a:cs typeface="Times New Roman" panose="02020603050405020304" pitchFamily="18" charset="0"/>
            </a:endParaRPr>
          </a:p>
          <a:p>
            <a:pPr marL="514350" indent="-514350" algn="just">
              <a:spcBef>
                <a:spcPct val="0"/>
              </a:spcBef>
              <a:spcAft>
                <a:spcPct val="0"/>
              </a:spcAft>
              <a:buFont typeface="+mj-lt"/>
              <a:buAutoNum type="arabicPeriod"/>
              <a:defRPr/>
            </a:pPr>
            <a:r>
              <a:rPr lang="en-US" altLang="vi-VN" sz="3600" i="1" dirty="0" smtClean="0">
                <a:latin typeface="Times New Roman" panose="02020603050405020304" pitchFamily="18" charset="0"/>
                <a:cs typeface="Times New Roman" panose="02020603050405020304" pitchFamily="18" charset="0"/>
              </a:rPr>
              <a:t>C</a:t>
            </a:r>
            <a:r>
              <a:rPr lang="vi-VN" altLang="vi-VN" sz="3600" i="1" dirty="0" smtClean="0">
                <a:latin typeface="Times New Roman" panose="02020603050405020304" pitchFamily="18" charset="0"/>
                <a:cs typeface="Times New Roman" panose="02020603050405020304" pitchFamily="18" charset="0"/>
              </a:rPr>
              <a:t>hỉ </a:t>
            </a:r>
            <a:r>
              <a:rPr lang="vi-VN" altLang="vi-VN" sz="3600" i="1" dirty="0">
                <a:latin typeface="Times New Roman" panose="02020603050405020304" pitchFamily="18" charset="0"/>
                <a:cs typeface="Times New Roman" panose="02020603050405020304" pitchFamily="18" charset="0"/>
              </a:rPr>
              <a:t>số phát triển con người (HDI)</a:t>
            </a:r>
          </a:p>
        </p:txBody>
      </p:sp>
      <p:pic>
        <p:nvPicPr>
          <p:cNvPr id="22" name="Picture 21"/>
          <p:cNvPicPr>
            <a:picLocks noChangeAspect="1"/>
          </p:cNvPicPr>
          <p:nvPr/>
        </p:nvPicPr>
        <p:blipFill>
          <a:blip r:embed="rId2"/>
          <a:stretch>
            <a:fillRect/>
          </a:stretch>
        </p:blipFill>
        <p:spPr>
          <a:xfrm>
            <a:off x="5936198" y="1957548"/>
            <a:ext cx="6019800" cy="4278093"/>
          </a:xfrm>
          <a:prstGeom prst="rect">
            <a:avLst/>
          </a:prstGeom>
        </p:spPr>
      </p:pic>
      <p:sp>
        <p:nvSpPr>
          <p:cNvPr id="16" name="Title 1"/>
          <p:cNvSpPr>
            <a:spLocks noGrp="1"/>
          </p:cNvSpPr>
          <p:nvPr>
            <p:ph type="ctrTitle"/>
          </p:nvPr>
        </p:nvSpPr>
        <p:spPr>
          <a:xfrm>
            <a:off x="346490" y="144516"/>
            <a:ext cx="11609508" cy="907907"/>
          </a:xfrm>
        </p:spPr>
        <p:txBody>
          <a:bodyPr>
            <a:normAutofit/>
          </a:bodyPr>
          <a:lstStyle/>
          <a:p>
            <a:r>
              <a:rPr lang="vi-VN" sz="4800" b="1" dirty="0">
                <a:solidFill>
                  <a:srgbClr val="C00000"/>
                </a:solidFill>
              </a:rPr>
              <a:t>I. Sự phân chia thành các nhóm </a:t>
            </a:r>
            <a:r>
              <a:rPr lang="vi-VN" sz="4800" b="1" dirty="0" smtClean="0">
                <a:solidFill>
                  <a:srgbClr val="C00000"/>
                </a:solidFill>
              </a:rPr>
              <a:t>nước</a:t>
            </a:r>
            <a:endParaRPr lang="en-US" sz="4800" dirty="0">
              <a:solidFill>
                <a:srgbClr val="C00000"/>
              </a:solidFill>
            </a:endParaRPr>
          </a:p>
        </p:txBody>
      </p:sp>
    </p:spTree>
    <p:extLst>
      <p:ext uri="{BB962C8B-B14F-4D97-AF65-F5344CB8AC3E}">
        <p14:creationId xmlns:p14="http://schemas.microsoft.com/office/powerpoint/2010/main" val="183691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02503"/>
            <a:ext cx="9144000" cy="1021992"/>
          </a:xfrm>
        </p:spPr>
        <p:txBody>
          <a:bodyPr>
            <a:normAutofit/>
          </a:bodyPr>
          <a:lstStyle/>
          <a:p>
            <a:r>
              <a:rPr lang="en-US" sz="4800" b="1" dirty="0" smtClean="0">
                <a:solidFill>
                  <a:srgbClr val="C00000"/>
                </a:solidFill>
              </a:rPr>
              <a:t>EM CÓ NHỚ</a:t>
            </a:r>
            <a:endParaRPr lang="en-US" sz="4800" b="1" dirty="0">
              <a:solidFill>
                <a:srgbClr val="C00000"/>
              </a:solidFill>
            </a:endParaRPr>
          </a:p>
        </p:txBody>
      </p:sp>
      <p:sp>
        <p:nvSpPr>
          <p:cNvPr id="3" name="Subtitle 2"/>
          <p:cNvSpPr>
            <a:spLocks noGrp="1"/>
          </p:cNvSpPr>
          <p:nvPr>
            <p:ph type="subTitle" idx="1"/>
          </p:nvPr>
        </p:nvSpPr>
        <p:spPr>
          <a:xfrm>
            <a:off x="230414" y="3995609"/>
            <a:ext cx="5238750" cy="2701696"/>
          </a:xfrm>
          <a:solidFill>
            <a:schemeClr val="accent4">
              <a:lumMod val="20000"/>
              <a:lumOff val="80000"/>
            </a:schemeClr>
          </a:solidFill>
        </p:spPr>
        <p:txBody>
          <a:bodyPr>
            <a:normAutofit fontScale="92500" lnSpcReduction="20000"/>
          </a:bodyPr>
          <a:lstStyle/>
          <a:p>
            <a:pPr algn="l"/>
            <a:r>
              <a:rPr lang="vi-VN" dirty="0"/>
              <a:t>+ </a:t>
            </a:r>
            <a:r>
              <a:rPr lang="vi-VN" dirty="0">
                <a:solidFill>
                  <a:srgbClr val="C00000"/>
                </a:solidFill>
              </a:rPr>
              <a:t>Tổng thu nhập quốc </a:t>
            </a:r>
            <a:r>
              <a:rPr lang="vi-VN" dirty="0" smtClean="0">
                <a:solidFill>
                  <a:srgbClr val="C00000"/>
                </a:solidFill>
              </a:rPr>
              <a:t>gia</a:t>
            </a:r>
            <a:r>
              <a:rPr lang="en-US" dirty="0" smtClean="0">
                <a:solidFill>
                  <a:srgbClr val="C00000"/>
                </a:solidFill>
              </a:rPr>
              <a:t> (GNI)</a:t>
            </a:r>
            <a:r>
              <a:rPr lang="vi-VN" dirty="0" smtClean="0">
                <a:solidFill>
                  <a:srgbClr val="C00000"/>
                </a:solidFill>
              </a:rPr>
              <a:t> </a:t>
            </a:r>
            <a:r>
              <a:rPr lang="vi-VN" dirty="0"/>
              <a:t>là tổng giá trị của tất cả các sản phẩm và dịch vụ cuối cùng do tất cả công dân của một quốc gia tạo ra trong năm.</a:t>
            </a:r>
          </a:p>
          <a:p>
            <a:pPr algn="l"/>
            <a:r>
              <a:rPr lang="vi-VN" dirty="0"/>
              <a:t>+ </a:t>
            </a:r>
            <a:r>
              <a:rPr lang="vi-VN" dirty="0" smtClean="0">
                <a:solidFill>
                  <a:srgbClr val="C00000"/>
                </a:solidFill>
              </a:rPr>
              <a:t>GNI</a:t>
            </a:r>
            <a:r>
              <a:rPr lang="en-US" dirty="0" smtClean="0">
                <a:solidFill>
                  <a:srgbClr val="C00000"/>
                </a:solidFill>
              </a:rPr>
              <a:t>/ </a:t>
            </a:r>
            <a:r>
              <a:rPr lang="en-US" dirty="0" err="1" smtClean="0">
                <a:solidFill>
                  <a:srgbClr val="C00000"/>
                </a:solidFill>
              </a:rPr>
              <a:t>người</a:t>
            </a:r>
            <a:r>
              <a:rPr lang="en-US" dirty="0" smtClean="0">
                <a:solidFill>
                  <a:srgbClr val="C00000"/>
                </a:solidFill>
              </a:rPr>
              <a:t> </a:t>
            </a:r>
            <a:r>
              <a:rPr lang="vi-VN" dirty="0" smtClean="0"/>
              <a:t>tính </a:t>
            </a:r>
            <a:r>
              <a:rPr lang="vi-VN" dirty="0"/>
              <a:t>bằng quy mô </a:t>
            </a:r>
            <a:r>
              <a:rPr lang="vi-VN" dirty="0" smtClean="0"/>
              <a:t>GNI </a:t>
            </a:r>
            <a:r>
              <a:rPr lang="vi-VN" dirty="0"/>
              <a:t>chia cho tổng số dân ở một thời điểm nhất định. </a:t>
            </a:r>
            <a:endParaRPr lang="en-US" dirty="0" smtClean="0"/>
          </a:p>
          <a:p>
            <a:pPr algn="l"/>
            <a:r>
              <a:rPr lang="en-US" dirty="0" smtClean="0"/>
              <a:t>+ C</a:t>
            </a:r>
            <a:r>
              <a:rPr lang="vi-VN" dirty="0" smtClean="0"/>
              <a:t>hỉ </a:t>
            </a:r>
            <a:r>
              <a:rPr lang="vi-VN" dirty="0"/>
              <a:t>số này để đánh giá </a:t>
            </a:r>
            <a:r>
              <a:rPr lang="vi-VN" dirty="0">
                <a:solidFill>
                  <a:srgbClr val="C00000"/>
                </a:solidFill>
              </a:rPr>
              <a:t>mức sống dân cư </a:t>
            </a:r>
            <a:r>
              <a:rPr lang="vi-VN" dirty="0"/>
              <a:t>của một quốc </a:t>
            </a:r>
            <a:r>
              <a:rPr lang="vi-VN" dirty="0" smtClean="0"/>
              <a:t>gia</a:t>
            </a:r>
            <a:endParaRPr lang="vi-VN" dirty="0"/>
          </a:p>
        </p:txBody>
      </p:sp>
      <p:pic>
        <p:nvPicPr>
          <p:cNvPr id="5" name="Picture 4"/>
          <p:cNvPicPr>
            <a:picLocks noChangeAspect="1"/>
          </p:cNvPicPr>
          <p:nvPr/>
        </p:nvPicPr>
        <p:blipFill rotWithShape="1">
          <a:blip r:embed="rId2"/>
          <a:srcRect b="10254"/>
          <a:stretch/>
        </p:blipFill>
        <p:spPr>
          <a:xfrm>
            <a:off x="230414" y="919489"/>
            <a:ext cx="5238750" cy="2649988"/>
          </a:xfrm>
          <a:prstGeom prst="rect">
            <a:avLst/>
          </a:prstGeom>
        </p:spPr>
      </p:pic>
      <p:pic>
        <p:nvPicPr>
          <p:cNvPr id="6" name="Picture 5"/>
          <p:cNvPicPr>
            <a:picLocks noChangeAspect="1"/>
          </p:cNvPicPr>
          <p:nvPr/>
        </p:nvPicPr>
        <p:blipFill>
          <a:blip r:embed="rId3"/>
          <a:stretch>
            <a:fillRect/>
          </a:stretch>
        </p:blipFill>
        <p:spPr>
          <a:xfrm>
            <a:off x="7138126" y="887056"/>
            <a:ext cx="4291874" cy="2682421"/>
          </a:xfrm>
          <a:prstGeom prst="rect">
            <a:avLst/>
          </a:prstGeom>
        </p:spPr>
      </p:pic>
      <p:sp>
        <p:nvSpPr>
          <p:cNvPr id="7" name="Subtitle 2"/>
          <p:cNvSpPr txBox="1">
            <a:spLocks/>
          </p:cNvSpPr>
          <p:nvPr/>
        </p:nvSpPr>
        <p:spPr>
          <a:xfrm>
            <a:off x="6337916" y="3671979"/>
            <a:ext cx="5854084" cy="3288523"/>
          </a:xfrm>
          <a:prstGeom prst="rect">
            <a:avLst/>
          </a:prstGeom>
          <a:solidFill>
            <a:schemeClr val="accent5">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smtClean="0">
                <a:latin typeface="Times New Roman" panose="02020603050405020304" pitchFamily="18" charset="0"/>
                <a:cs typeface="Times New Roman" panose="02020603050405020304" pitchFamily="18" charset="0"/>
              </a:rPr>
              <a:t>+ </a:t>
            </a:r>
            <a:r>
              <a:rPr lang="vi-VN" sz="3200" dirty="0" smtClean="0">
                <a:solidFill>
                  <a:srgbClr val="C00000"/>
                </a:solidFill>
                <a:latin typeface="Times New Roman" panose="02020603050405020304" pitchFamily="18" charset="0"/>
                <a:cs typeface="Times New Roman" panose="02020603050405020304" pitchFamily="18" charset="0"/>
              </a:rPr>
              <a:t>Cơ </a:t>
            </a:r>
            <a:r>
              <a:rPr lang="vi-VN" sz="3200" dirty="0">
                <a:solidFill>
                  <a:srgbClr val="C00000"/>
                </a:solidFill>
                <a:latin typeface="Times New Roman" panose="02020603050405020304" pitchFamily="18" charset="0"/>
                <a:cs typeface="Times New Roman" panose="02020603050405020304" pitchFamily="18" charset="0"/>
              </a:rPr>
              <a:t>cấu kinh tế </a:t>
            </a:r>
            <a:r>
              <a:rPr lang="vi-VN" sz="3200" dirty="0">
                <a:latin typeface="Times New Roman" panose="02020603050405020304" pitchFamily="18" charset="0"/>
                <a:cs typeface="Times New Roman" panose="02020603050405020304" pitchFamily="18" charset="0"/>
              </a:rPr>
              <a:t>là tổng thể các ngành, lĩnh vực, bộ phận kinh tế có quan hệ hữu cơ tương đối ổn định hợp </a:t>
            </a:r>
            <a:r>
              <a:rPr lang="vi-VN" sz="3200" dirty="0" smtClean="0">
                <a:latin typeface="Times New Roman" panose="02020603050405020304" pitchFamily="18" charset="0"/>
                <a:cs typeface="Times New Roman" panose="02020603050405020304" pitchFamily="18" charset="0"/>
              </a:rPr>
              <a:t>thành</a:t>
            </a:r>
            <a:r>
              <a:rPr lang="en-US" sz="3200" dirty="0" smtClean="0">
                <a:latin typeface="Times New Roman" panose="02020603050405020304" pitchFamily="18" charset="0"/>
                <a:cs typeface="Times New Roman" panose="02020603050405020304" pitchFamily="18" charset="0"/>
              </a:rPr>
              <a:t>.</a:t>
            </a:r>
          </a:p>
          <a:p>
            <a:pPr algn="l"/>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đánh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quốc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cấu</a:t>
            </a:r>
            <a:r>
              <a:rPr lang="en-US" sz="3200" dirty="0" smtClean="0">
                <a:latin typeface="Times New Roman" panose="02020603050405020304" pitchFamily="18" charset="0"/>
                <a:cs typeface="Times New Roman" panose="02020603050405020304" pitchFamily="18" charset="0"/>
              </a:rPr>
              <a:t> </a:t>
            </a:r>
            <a:r>
              <a:rPr lang="en-US" sz="3200" dirty="0" smtClean="0">
                <a:solidFill>
                  <a:srgbClr val="C00000"/>
                </a:solidFill>
                <a:latin typeface="Times New Roman" panose="02020603050405020304" pitchFamily="18" charset="0"/>
                <a:cs typeface="Times New Roman" panose="02020603050405020304" pitchFamily="18" charset="0"/>
              </a:rPr>
              <a:t>NGÀNH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dụng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phổ</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biến</a:t>
            </a:r>
            <a:r>
              <a:rPr lang="en-US" sz="3200" dirty="0" smtClean="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sp>
        <p:nvSpPr>
          <p:cNvPr id="8" name="Subtitle 2"/>
          <p:cNvSpPr txBox="1">
            <a:spLocks/>
          </p:cNvSpPr>
          <p:nvPr/>
        </p:nvSpPr>
        <p:spPr>
          <a:xfrm>
            <a:off x="0" y="3671980"/>
            <a:ext cx="6107502" cy="3025325"/>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mj-lt"/>
              <a:buAutoNum type="arabicPeriod"/>
            </a:pPr>
            <a:r>
              <a:rPr lang="en-US" sz="2800" dirty="0" smtClean="0"/>
              <a:t>T</a:t>
            </a:r>
            <a:r>
              <a:rPr lang="vi-VN" sz="2800" dirty="0" smtClean="0"/>
              <a:t>hu </a:t>
            </a:r>
            <a:r>
              <a:rPr lang="vi-VN" sz="2800" dirty="0"/>
              <a:t>nhập </a:t>
            </a:r>
            <a:r>
              <a:rPr lang="vi-VN" sz="2800" dirty="0">
                <a:solidFill>
                  <a:srgbClr val="C00000"/>
                </a:solidFill>
              </a:rPr>
              <a:t>cao</a:t>
            </a:r>
            <a:r>
              <a:rPr lang="vi-VN" sz="2800" dirty="0"/>
              <a:t> (trên 12 535 USD), </a:t>
            </a:r>
            <a:endParaRPr lang="en-US" sz="2800" dirty="0" smtClean="0"/>
          </a:p>
          <a:p>
            <a:pPr marL="457200" indent="-457200" algn="l">
              <a:buFont typeface="+mj-lt"/>
              <a:buAutoNum type="arabicPeriod"/>
            </a:pPr>
            <a:r>
              <a:rPr lang="en-US" sz="2800" dirty="0"/>
              <a:t>T</a:t>
            </a:r>
            <a:r>
              <a:rPr lang="vi-VN" sz="2800" dirty="0" smtClean="0"/>
              <a:t>hu </a:t>
            </a:r>
            <a:r>
              <a:rPr lang="vi-VN" sz="2800" dirty="0"/>
              <a:t>nhập </a:t>
            </a:r>
            <a:r>
              <a:rPr lang="vi-VN" sz="2800" dirty="0">
                <a:solidFill>
                  <a:srgbClr val="C00000"/>
                </a:solidFill>
              </a:rPr>
              <a:t>trung bình cao </a:t>
            </a:r>
            <a:r>
              <a:rPr lang="vi-VN" sz="2800" dirty="0"/>
              <a:t>(từ 4 046 đến 12 535 USD</a:t>
            </a:r>
            <a:r>
              <a:rPr lang="vi-VN" sz="2800" dirty="0" smtClean="0"/>
              <a:t>)</a:t>
            </a:r>
            <a:endParaRPr lang="en-US" sz="2800" dirty="0" smtClean="0"/>
          </a:p>
          <a:p>
            <a:pPr marL="457200" indent="-457200" algn="l">
              <a:buFont typeface="+mj-lt"/>
              <a:buAutoNum type="arabicPeriod"/>
            </a:pPr>
            <a:r>
              <a:rPr lang="en-US" sz="2800" dirty="0"/>
              <a:t>T</a:t>
            </a:r>
            <a:r>
              <a:rPr lang="vi-VN" sz="2800" dirty="0" smtClean="0"/>
              <a:t>hu </a:t>
            </a:r>
            <a:r>
              <a:rPr lang="vi-VN" sz="2800" dirty="0"/>
              <a:t>nhập </a:t>
            </a:r>
            <a:r>
              <a:rPr lang="vi-VN" sz="2800" dirty="0">
                <a:solidFill>
                  <a:srgbClr val="C00000"/>
                </a:solidFill>
              </a:rPr>
              <a:t>trung bình thấp</a:t>
            </a:r>
            <a:r>
              <a:rPr lang="vi-VN" sz="2800" dirty="0"/>
              <a:t> (từ 1 035 đến 4 045 </a:t>
            </a:r>
            <a:r>
              <a:rPr lang="vi-VN" sz="2800" dirty="0" smtClean="0"/>
              <a:t>USD)</a:t>
            </a:r>
            <a:endParaRPr lang="en-US" sz="2800" dirty="0" smtClean="0"/>
          </a:p>
          <a:p>
            <a:pPr marL="457200" indent="-457200" algn="l">
              <a:buFont typeface="+mj-lt"/>
              <a:buAutoNum type="arabicPeriod"/>
            </a:pPr>
            <a:r>
              <a:rPr lang="en-US" sz="2800" dirty="0"/>
              <a:t>T</a:t>
            </a:r>
            <a:r>
              <a:rPr lang="vi-VN" sz="2800" dirty="0" smtClean="0"/>
              <a:t>hu </a:t>
            </a:r>
            <a:r>
              <a:rPr lang="vi-VN" sz="2800" dirty="0"/>
              <a:t>nhập </a:t>
            </a:r>
            <a:r>
              <a:rPr lang="vi-VN" sz="2800" dirty="0">
                <a:solidFill>
                  <a:srgbClr val="C00000"/>
                </a:solidFill>
              </a:rPr>
              <a:t>thấp </a:t>
            </a:r>
            <a:r>
              <a:rPr lang="vi-VN" sz="2800" dirty="0"/>
              <a:t>(dưới 1 035 USD).</a:t>
            </a:r>
          </a:p>
        </p:txBody>
      </p:sp>
    </p:spTree>
    <p:extLst>
      <p:ext uri="{BB962C8B-B14F-4D97-AF65-F5344CB8AC3E}">
        <p14:creationId xmlns:p14="http://schemas.microsoft.com/office/powerpoint/2010/main" val="60693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bg/>
                                          </p:spTgt>
                                        </p:tgtEl>
                                        <p:attrNameLst>
                                          <p:attrName>style.visibility</p:attrName>
                                        </p:attrNameLst>
                                      </p:cBhvr>
                                      <p:to>
                                        <p:strVal val="visible"/>
                                      </p:to>
                                    </p:set>
                                    <p:animEffect transition="in" filter="circle(in)">
                                      <p:cBhvr>
                                        <p:cTn id="30" dur="2000"/>
                                        <p:tgtEl>
                                          <p:spTgt spid="8">
                                            <p:bg/>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circle(in)">
                                      <p:cBhvr>
                                        <p:cTn id="35" dur="20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circle(in)">
                                      <p:cBhvr>
                                        <p:cTn id="40" dur="2000"/>
                                        <p:tgtEl>
                                          <p:spTgt spid="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circle(in)">
                                      <p:cBhvr>
                                        <p:cTn id="45" dur="2000"/>
                                        <p:tgtEl>
                                          <p:spTgt spid="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8">
                                            <p:txEl>
                                              <p:pRg st="3" end="3"/>
                                            </p:txEl>
                                          </p:spTgt>
                                        </p:tgtEl>
                                        <p:attrNameLst>
                                          <p:attrName>style.visibility</p:attrName>
                                        </p:attrNameLst>
                                      </p:cBhvr>
                                      <p:to>
                                        <p:strVal val="visible"/>
                                      </p:to>
                                    </p:set>
                                    <p:animEffect transition="in" filter="circle(in)">
                                      <p:cBhvr>
                                        <p:cTn id="50"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8"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1" y="217490"/>
            <a:ext cx="4235668" cy="714164"/>
          </a:xfrm>
        </p:spPr>
        <p:txBody>
          <a:bodyPr>
            <a:normAutofit/>
          </a:bodyPr>
          <a:lstStyle/>
          <a:p>
            <a:r>
              <a:rPr lang="en-US" sz="4400" dirty="0" smtClean="0">
                <a:solidFill>
                  <a:srgbClr val="C00000"/>
                </a:solidFill>
              </a:rPr>
              <a:t>EM CÓ BIẾT</a:t>
            </a:r>
            <a:endParaRPr lang="en-US" sz="4400" dirty="0">
              <a:solidFill>
                <a:srgbClr val="C00000"/>
              </a:solidFill>
            </a:endParaRPr>
          </a:p>
        </p:txBody>
      </p:sp>
      <p:sp>
        <p:nvSpPr>
          <p:cNvPr id="3" name="Subtitle 2"/>
          <p:cNvSpPr>
            <a:spLocks noGrp="1"/>
          </p:cNvSpPr>
          <p:nvPr>
            <p:ph type="subTitle" idx="1"/>
          </p:nvPr>
        </p:nvSpPr>
        <p:spPr>
          <a:xfrm>
            <a:off x="193495" y="54714"/>
            <a:ext cx="5384467" cy="6640511"/>
          </a:xfrm>
          <a:solidFill>
            <a:schemeClr val="accent5">
              <a:lumMod val="20000"/>
              <a:lumOff val="80000"/>
            </a:schemeClr>
          </a:solidFill>
        </p:spPr>
        <p:txBody>
          <a:bodyPr>
            <a:noAutofit/>
          </a:bodyPr>
          <a:lstStyle/>
          <a:p>
            <a:pPr algn="l"/>
            <a:r>
              <a:rPr lang="vi-VN" sz="3200" dirty="0">
                <a:solidFill>
                  <a:srgbClr val="C00000"/>
                </a:solidFill>
              </a:rPr>
              <a:t>Chỉ số phát triển con người (HDI) </a:t>
            </a:r>
            <a:r>
              <a:rPr lang="vi-VN" sz="3200" dirty="0"/>
              <a:t>là thước đo tổng hợp phản ánh sự phát triển của con người trên các phương diện: </a:t>
            </a:r>
            <a:endParaRPr lang="en-US" sz="3200" dirty="0" smtClean="0"/>
          </a:p>
          <a:p>
            <a:pPr marL="457200" indent="-457200" algn="l">
              <a:buFont typeface="+mj-lt"/>
              <a:buAutoNum type="arabicPeriod"/>
            </a:pPr>
            <a:r>
              <a:rPr lang="vi-VN" sz="3200" i="1" dirty="0" smtClean="0">
                <a:solidFill>
                  <a:srgbClr val="C00000"/>
                </a:solidFill>
              </a:rPr>
              <a:t>Sức khỏe </a:t>
            </a:r>
            <a:r>
              <a:rPr lang="vi-VN" sz="3200" i="1" dirty="0" smtClean="0"/>
              <a:t>(thể hiện qua tuổi thọ trung bình tính từ lúc sinh);</a:t>
            </a:r>
            <a:endParaRPr lang="en-US" sz="3200" i="1" dirty="0" smtClean="0"/>
          </a:p>
          <a:p>
            <a:pPr marL="457200" indent="-457200" algn="l">
              <a:buFont typeface="+mj-lt"/>
              <a:buAutoNum type="arabicPeriod"/>
            </a:pPr>
            <a:r>
              <a:rPr lang="vi-VN" sz="3200" i="1" dirty="0" smtClean="0">
                <a:solidFill>
                  <a:srgbClr val="C00000"/>
                </a:solidFill>
              </a:rPr>
              <a:t>Tri thức </a:t>
            </a:r>
            <a:r>
              <a:rPr lang="vi-VN" sz="3200" i="1" dirty="0" smtClean="0"/>
              <a:t>(thể hiện qua chỉ số giáo dục)</a:t>
            </a:r>
            <a:endParaRPr lang="en-US" sz="3200" i="1" dirty="0" smtClean="0"/>
          </a:p>
          <a:p>
            <a:pPr marL="457200" indent="-457200" algn="l">
              <a:buFont typeface="+mj-lt"/>
              <a:buAutoNum type="arabicPeriod"/>
            </a:pPr>
            <a:r>
              <a:rPr lang="vi-VN" sz="3200" i="1" dirty="0" smtClean="0">
                <a:solidFill>
                  <a:srgbClr val="C00000"/>
                </a:solidFill>
              </a:rPr>
              <a:t>Thu nhập </a:t>
            </a:r>
            <a:r>
              <a:rPr lang="vi-VN" sz="3200" i="1" dirty="0" smtClean="0"/>
              <a:t>(thể hiện qua tổng thu nhập quốc gia bình quân đầu người).</a:t>
            </a:r>
            <a:endParaRPr lang="en-US" sz="3200" i="1" dirty="0" smtClean="0"/>
          </a:p>
          <a:p>
            <a:pPr algn="l"/>
            <a:r>
              <a:rPr lang="vi-VN" sz="3200" dirty="0" smtClean="0"/>
              <a:t> </a:t>
            </a:r>
            <a:r>
              <a:rPr lang="vi-VN" sz="3200" dirty="0"/>
              <a:t>HDI nhận giá trị từ 0 đến 1.</a:t>
            </a:r>
            <a:endParaRPr lang="en-US" sz="3200" dirty="0"/>
          </a:p>
        </p:txBody>
      </p:sp>
      <p:pic>
        <p:nvPicPr>
          <p:cNvPr id="5" name="Picture 4"/>
          <p:cNvPicPr>
            <a:picLocks noChangeAspect="1"/>
          </p:cNvPicPr>
          <p:nvPr/>
        </p:nvPicPr>
        <p:blipFill>
          <a:blip r:embed="rId2"/>
          <a:stretch>
            <a:fillRect/>
          </a:stretch>
        </p:blipFill>
        <p:spPr>
          <a:xfrm>
            <a:off x="5632315" y="1362974"/>
            <a:ext cx="6391520" cy="3595230"/>
          </a:xfrm>
          <a:prstGeom prst="rect">
            <a:avLst/>
          </a:prstGeom>
        </p:spPr>
      </p:pic>
      <p:pic>
        <p:nvPicPr>
          <p:cNvPr id="2050" name="Picture 2" descr="Chỉ số phát triển con người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382" y="4958204"/>
            <a:ext cx="3375134" cy="1743819"/>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193495" y="54714"/>
            <a:ext cx="5229187" cy="6640511"/>
          </a:xfrm>
          <a:prstGeom prst="rect">
            <a:avLst/>
          </a:prstGeom>
          <a:solidFill>
            <a:schemeClr val="accent5">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vi-VN" sz="3200" dirty="0"/>
              <a:t>Dựa vào </a:t>
            </a:r>
            <a:r>
              <a:rPr lang="vi-VN" sz="3200" dirty="0" smtClean="0"/>
              <a:t>HD</a:t>
            </a:r>
            <a:r>
              <a:rPr lang="en-US" sz="3200" dirty="0" smtClean="0"/>
              <a:t>I</a:t>
            </a:r>
            <a:r>
              <a:rPr lang="vi-VN" sz="3200" dirty="0" smtClean="0"/>
              <a:t> </a:t>
            </a:r>
            <a:r>
              <a:rPr lang="vi-VN" sz="3200" dirty="0"/>
              <a:t>năm 2020, </a:t>
            </a:r>
            <a:r>
              <a:rPr lang="en-US" sz="3200" dirty="0" smtClean="0"/>
              <a:t>WB</a:t>
            </a:r>
            <a:r>
              <a:rPr lang="vi-VN" sz="3200" dirty="0" smtClean="0"/>
              <a:t> </a:t>
            </a:r>
            <a:r>
              <a:rPr lang="vi-VN" sz="3200" dirty="0"/>
              <a:t>phân chia các nước thành 4 nhóm là: </a:t>
            </a:r>
            <a:endParaRPr lang="en-US" sz="3200" dirty="0" smtClean="0"/>
          </a:p>
          <a:p>
            <a:pPr marL="514350" indent="-514350" algn="l">
              <a:lnSpc>
                <a:spcPct val="100000"/>
              </a:lnSpc>
              <a:buFont typeface="+mj-lt"/>
              <a:buAutoNum type="arabicPeriod"/>
            </a:pPr>
            <a:r>
              <a:rPr lang="vi-VN" sz="3200" dirty="0" smtClean="0"/>
              <a:t>Rất cao (từ 0,800 tr</a:t>
            </a:r>
            <a:r>
              <a:rPr lang="en-US" sz="3200" dirty="0"/>
              <a:t>ở</a:t>
            </a:r>
            <a:r>
              <a:rPr lang="vi-VN" sz="3200" dirty="0" smtClean="0"/>
              <a:t> lên)</a:t>
            </a:r>
            <a:endParaRPr lang="en-US" sz="3200" dirty="0" smtClean="0"/>
          </a:p>
          <a:p>
            <a:pPr marL="514350" indent="-514350" algn="l">
              <a:lnSpc>
                <a:spcPct val="100000"/>
              </a:lnSpc>
              <a:buFont typeface="+mj-lt"/>
              <a:buAutoNum type="arabicPeriod"/>
            </a:pPr>
            <a:r>
              <a:rPr lang="vi-VN" sz="3200" dirty="0" smtClean="0"/>
              <a:t>Cao (0,700 - 0.799)</a:t>
            </a:r>
            <a:endParaRPr lang="en-US" sz="3200" dirty="0" smtClean="0"/>
          </a:p>
          <a:p>
            <a:pPr marL="514350" indent="-514350" algn="l">
              <a:lnSpc>
                <a:spcPct val="100000"/>
              </a:lnSpc>
              <a:buFont typeface="+mj-lt"/>
              <a:buAutoNum type="arabicPeriod"/>
            </a:pPr>
            <a:r>
              <a:rPr lang="vi-VN" sz="3200" dirty="0" smtClean="0"/>
              <a:t>Trung bình (0,550 - 0,699) </a:t>
            </a:r>
            <a:endParaRPr lang="en-US" sz="3200" dirty="0" smtClean="0"/>
          </a:p>
          <a:p>
            <a:pPr marL="514350" indent="-514350" algn="l">
              <a:lnSpc>
                <a:spcPct val="100000"/>
              </a:lnSpc>
              <a:buFont typeface="+mj-lt"/>
              <a:buAutoNum type="arabicPeriod"/>
            </a:pPr>
            <a:r>
              <a:rPr lang="vi-VN" sz="3200" dirty="0" smtClean="0"/>
              <a:t>Thấp (</a:t>
            </a:r>
            <a:r>
              <a:rPr lang="en-US" sz="3200" dirty="0" err="1" smtClean="0"/>
              <a:t>dưới</a:t>
            </a:r>
            <a:r>
              <a:rPr lang="en-US" sz="3200" dirty="0" smtClean="0"/>
              <a:t> </a:t>
            </a:r>
            <a:r>
              <a:rPr lang="vi-VN" sz="3200" dirty="0" smtClean="0"/>
              <a:t>0,550)</a:t>
            </a:r>
            <a:endParaRPr lang="en-US" sz="3200" dirty="0"/>
          </a:p>
        </p:txBody>
      </p:sp>
    </p:spTree>
    <p:extLst>
      <p:ext uri="{BB962C8B-B14F-4D97-AF65-F5344CB8AC3E}">
        <p14:creationId xmlns:p14="http://schemas.microsoft.com/office/powerpoint/2010/main" val="161913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58605743"/>
              </p:ext>
            </p:extLst>
          </p:nvPr>
        </p:nvGraphicFramePr>
        <p:xfrm>
          <a:off x="171670" y="1170687"/>
          <a:ext cx="11731297" cy="4776308"/>
        </p:xfrm>
        <a:graphic>
          <a:graphicData uri="http://schemas.openxmlformats.org/drawingml/2006/table">
            <a:tbl>
              <a:tblPr>
                <a:tableStyleId>{5C22544A-7EE6-4342-B048-85BDC9FD1C3A}</a:tableStyleId>
              </a:tblPr>
              <a:tblGrid>
                <a:gridCol w="1436413">
                  <a:extLst>
                    <a:ext uri="{9D8B030D-6E8A-4147-A177-3AD203B41FA5}">
                      <a16:colId xmlns="" xmlns:a16="http://schemas.microsoft.com/office/drawing/2014/main" val="596558542"/>
                    </a:ext>
                  </a:extLst>
                </a:gridCol>
                <a:gridCol w="3470165">
                  <a:extLst>
                    <a:ext uri="{9D8B030D-6E8A-4147-A177-3AD203B41FA5}">
                      <a16:colId xmlns="" xmlns:a16="http://schemas.microsoft.com/office/drawing/2014/main" val="2429678551"/>
                    </a:ext>
                  </a:extLst>
                </a:gridCol>
                <a:gridCol w="1636926">
                  <a:extLst>
                    <a:ext uri="{9D8B030D-6E8A-4147-A177-3AD203B41FA5}">
                      <a16:colId xmlns="" xmlns:a16="http://schemas.microsoft.com/office/drawing/2014/main" val="2317644959"/>
                    </a:ext>
                  </a:extLst>
                </a:gridCol>
                <a:gridCol w="1649517">
                  <a:extLst>
                    <a:ext uri="{9D8B030D-6E8A-4147-A177-3AD203B41FA5}">
                      <a16:colId xmlns="" xmlns:a16="http://schemas.microsoft.com/office/drawing/2014/main" val="3715718312"/>
                    </a:ext>
                  </a:extLst>
                </a:gridCol>
                <a:gridCol w="1825801">
                  <a:extLst>
                    <a:ext uri="{9D8B030D-6E8A-4147-A177-3AD203B41FA5}">
                      <a16:colId xmlns="" xmlns:a16="http://schemas.microsoft.com/office/drawing/2014/main" val="1755384676"/>
                    </a:ext>
                  </a:extLst>
                </a:gridCol>
                <a:gridCol w="1712475">
                  <a:extLst>
                    <a:ext uri="{9D8B030D-6E8A-4147-A177-3AD203B41FA5}">
                      <a16:colId xmlns="" xmlns:a16="http://schemas.microsoft.com/office/drawing/2014/main" val="1143527147"/>
                    </a:ext>
                  </a:extLst>
                </a:gridCol>
              </a:tblGrid>
              <a:tr h="389143">
                <a:tc rowSpan="2" gridSpan="2">
                  <a:txBody>
                    <a:bodyPr/>
                    <a:lstStyle/>
                    <a:p>
                      <a:pPr algn="r" fontAlgn="ctr"/>
                      <a:r>
                        <a:rPr lang="vi-VN" sz="2400" u="none" strike="noStrike" dirty="0">
                          <a:effectLst/>
                        </a:rPr>
                        <a:t>Nhóm nước </a:t>
                      </a:r>
                      <a:endParaRPr lang="en-US" sz="2400" u="none" strike="noStrike" dirty="0" smtClean="0">
                        <a:effectLst/>
                      </a:endParaRPr>
                    </a:p>
                    <a:p>
                      <a:pPr algn="l" fontAlgn="ctr"/>
                      <a:r>
                        <a:rPr lang="vi-VN" sz="2400" u="none" strike="noStrike" dirty="0" smtClean="0">
                          <a:effectLst/>
                        </a:rPr>
                        <a:t>Chỉ </a:t>
                      </a:r>
                      <a:r>
                        <a:rPr lang="vi-VN" sz="2400" u="none" strike="noStrike" dirty="0">
                          <a:effectLst/>
                        </a:rPr>
                        <a:t>tiêu</a:t>
                      </a:r>
                      <a:endParaRPr lang="vi-VN"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rowSpan="2" hMerge="1">
                  <a:txBody>
                    <a:bodyPr/>
                    <a:lstStyle/>
                    <a:p>
                      <a:endParaRPr lang="en-US"/>
                    </a:p>
                  </a:txBody>
                  <a:tcPr/>
                </a:tc>
                <a:tc gridSpan="2">
                  <a:txBody>
                    <a:bodyPr/>
                    <a:lstStyle/>
                    <a:p>
                      <a:pPr algn="ctr" fontAlgn="b"/>
                      <a:r>
                        <a:rPr lang="vi-VN" sz="2400" u="none" strike="noStrike" dirty="0">
                          <a:effectLst/>
                        </a:rPr>
                        <a:t>Nước phát triển</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vi-VN" sz="2400" u="none" strike="noStrike" dirty="0">
                          <a:effectLst/>
                        </a:rPr>
                        <a:t>Nước đang phát triển</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2623356778"/>
                  </a:ext>
                </a:extLst>
              </a:tr>
              <a:tr h="389143">
                <a:tc gridSpan="2" vMerge="1">
                  <a:txBody>
                    <a:bodyPr/>
                    <a:lstStyle/>
                    <a:p>
                      <a:endParaRPr lang="en-US"/>
                    </a:p>
                  </a:txBody>
                  <a:tcPr/>
                </a:tc>
                <a:tc hMerge="1" vMerge="1">
                  <a:txBody>
                    <a:bodyPr/>
                    <a:lstStyle/>
                    <a:p>
                      <a:endParaRPr lang="en-US"/>
                    </a:p>
                  </a:txBody>
                  <a:tcPr/>
                </a:tc>
                <a:tc>
                  <a:txBody>
                    <a:bodyPr/>
                    <a:lstStyle/>
                    <a:p>
                      <a:pPr algn="ctr" fontAlgn="b"/>
                      <a:r>
                        <a:rPr lang="en-US" sz="2400" u="none" strike="noStrike">
                          <a:effectLst/>
                        </a:rPr>
                        <a:t>Ca-na-đa</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Anh</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a:effectLst/>
                        </a:rPr>
                        <a:t>In-đô-nê-xi-a</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smtClean="0">
                          <a:effectLst/>
                        </a:rPr>
                        <a:t>E-</a:t>
                      </a:r>
                      <a:r>
                        <a:rPr lang="en-US" sz="2400" u="none" strike="noStrike" dirty="0" err="1" smtClean="0">
                          <a:effectLst/>
                        </a:rPr>
                        <a:t>ti</a:t>
                      </a:r>
                      <a:r>
                        <a:rPr lang="en-US" sz="2400" u="none" strike="noStrike" dirty="0" smtClean="0">
                          <a:effectLst/>
                        </a:rPr>
                        <a:t>-ô-pi-a</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20547881"/>
                  </a:ext>
                </a:extLst>
              </a:tr>
              <a:tr h="768408">
                <a:tc gridSpan="2">
                  <a:txBody>
                    <a:bodyPr/>
                    <a:lstStyle/>
                    <a:p>
                      <a:pPr algn="l" fontAlgn="b"/>
                      <a:r>
                        <a:rPr lang="vi-VN" sz="2400" u="none" strike="noStrike" dirty="0">
                          <a:effectLst/>
                        </a:rPr>
                        <a:t>Tổng thu nhập quốc gia bình quân </a:t>
                      </a:r>
                      <a:r>
                        <a:rPr lang="vi-VN" sz="2400" u="none" strike="noStrike" dirty="0" smtClean="0">
                          <a:effectLst/>
                        </a:rPr>
                        <a:t>đ</a:t>
                      </a:r>
                      <a:r>
                        <a:rPr lang="en-US" sz="2400" u="none" strike="noStrike" dirty="0" smtClean="0">
                          <a:effectLst/>
                        </a:rPr>
                        <a:t>ầ</a:t>
                      </a:r>
                      <a:r>
                        <a:rPr lang="vi-VN" sz="2400" u="none" strike="noStrike" dirty="0" smtClean="0">
                          <a:effectLst/>
                        </a:rPr>
                        <a:t>u </a:t>
                      </a:r>
                      <a:r>
                        <a:rPr lang="vi-VN" sz="2400" u="none" strike="noStrike" dirty="0">
                          <a:effectLst/>
                        </a:rPr>
                        <a:t>người (USD/người)</a:t>
                      </a:r>
                      <a:endParaRPr lang="vi-VN"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l" fontAlgn="ctr"/>
                      <a:r>
                        <a:rPr lang="en-US" sz="2400" u="none" strike="noStrike" dirty="0">
                          <a:effectLst/>
                        </a:rPr>
                        <a:t>43 580</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n-US" sz="2400" u="none" strike="noStrike">
                          <a:effectLst/>
                        </a:rPr>
                        <a:t>39 830</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n-US" sz="2400" u="none" strike="noStrike" dirty="0">
                          <a:solidFill>
                            <a:schemeClr val="bg1"/>
                          </a:solidFill>
                          <a:effectLst/>
                        </a:rPr>
                        <a:t>3 870</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ctr"/>
                      <a:r>
                        <a:rPr lang="en-US" sz="2400" u="none" strike="noStrike">
                          <a:solidFill>
                            <a:schemeClr val="bg1"/>
                          </a:solidFill>
                          <a:effectLst/>
                        </a:rPr>
                        <a:t>890</a:t>
                      </a:r>
                      <a:endParaRPr lang="en-US" sz="2400" b="0"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2625589059"/>
                  </a:ext>
                </a:extLst>
              </a:tr>
              <a:tr h="389143">
                <a:tc gridSpan="2">
                  <a:txBody>
                    <a:bodyPr/>
                    <a:lstStyle/>
                    <a:p>
                      <a:pPr algn="l" fontAlgn="b"/>
                      <a:r>
                        <a:rPr lang="en-US" sz="2400" u="none" strike="noStrike" dirty="0">
                          <a:effectLst/>
                        </a:rPr>
                        <a:t>HDI</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l" fontAlgn="b"/>
                      <a:r>
                        <a:rPr lang="en-US" sz="2400" u="none" strike="noStrike" dirty="0">
                          <a:effectLst/>
                        </a:rPr>
                        <a:t>0,931</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n-US" sz="2400" u="none" strike="noStrike" dirty="0">
                          <a:effectLst/>
                        </a:rPr>
                        <a:t>0,924</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b"/>
                      <a:r>
                        <a:rPr lang="en-US" sz="2400" u="none" strike="noStrike" dirty="0">
                          <a:solidFill>
                            <a:schemeClr val="bg1"/>
                          </a:solidFill>
                          <a:effectLst/>
                        </a:rPr>
                        <a:t>0,710</a:t>
                      </a:r>
                      <a:endParaRPr lang="en-US" sz="24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b"/>
                      <a:r>
                        <a:rPr lang="en-US" sz="2400" u="none" strike="noStrike">
                          <a:solidFill>
                            <a:schemeClr val="bg1"/>
                          </a:solidFill>
                          <a:effectLst/>
                        </a:rPr>
                        <a:t>0,498</a:t>
                      </a:r>
                      <a:endParaRPr lang="en-US" sz="2400" b="0" i="0" u="none" strike="noStrike">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1604546227"/>
                  </a:ext>
                </a:extLst>
              </a:tr>
              <a:tr h="769603">
                <a:tc rowSpan="4">
                  <a:txBody>
                    <a:bodyPr/>
                    <a:lstStyle/>
                    <a:p>
                      <a:pPr algn="ctr" fontAlgn="ctr"/>
                      <a:r>
                        <a:rPr lang="vi-VN" sz="2400" u="none" strike="noStrike">
                          <a:effectLst/>
                        </a:rPr>
                        <a:t>Cơ cấu GDP (%)</a:t>
                      </a:r>
                      <a:endParaRPr lang="vi-VN"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err="1" smtClean="0">
                          <a:effectLst/>
                        </a:rPr>
                        <a:t>Nông</a:t>
                      </a:r>
                      <a:r>
                        <a:rPr lang="en-US" sz="2400" u="none" strike="noStrike" dirty="0" smtClean="0">
                          <a:effectLst/>
                        </a:rPr>
                        <a:t> </a:t>
                      </a:r>
                      <a:r>
                        <a:rPr lang="en-US" sz="2400" u="none" strike="noStrike" dirty="0" err="1">
                          <a:effectLst/>
                        </a:rPr>
                        <a:t>nghiệp</a:t>
                      </a:r>
                      <a:r>
                        <a:rPr lang="en-US" sz="2400" u="none" strike="noStrike" dirty="0">
                          <a:effectLst/>
                        </a:rPr>
                        <a:t>, </a:t>
                      </a:r>
                      <a:r>
                        <a:rPr lang="en-US" sz="2400" u="none" strike="noStrike" dirty="0" err="1">
                          <a:effectLst/>
                        </a:rPr>
                        <a:t>lâm</a:t>
                      </a:r>
                      <a:r>
                        <a:rPr lang="en-US" sz="2400" u="none" strike="noStrike" dirty="0">
                          <a:effectLst/>
                        </a:rPr>
                        <a:t> </a:t>
                      </a:r>
                      <a:r>
                        <a:rPr lang="en-US" sz="2400" u="none" strike="noStrike" dirty="0" err="1">
                          <a:effectLst/>
                        </a:rPr>
                        <a:t>nghiệp</a:t>
                      </a:r>
                      <a:r>
                        <a:rPr lang="en-US" sz="2400" u="none" strike="noStrike" dirty="0">
                          <a:effectLst/>
                        </a:rPr>
                        <a:t>, </a:t>
                      </a:r>
                      <a:r>
                        <a:rPr lang="en-US" sz="2400" u="none" strike="noStrike" dirty="0" err="1">
                          <a:effectLst/>
                        </a:rPr>
                        <a:t>thuỷ</a:t>
                      </a:r>
                      <a:r>
                        <a:rPr lang="en-US" sz="2400" u="none" strike="noStrike" dirty="0">
                          <a:effectLst/>
                        </a:rPr>
                        <a:t> </a:t>
                      </a:r>
                      <a:r>
                        <a:rPr lang="en-US" sz="2400" u="none" strike="noStrike" dirty="0" err="1">
                          <a:effectLst/>
                        </a:rPr>
                        <a:t>sản</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u="none" strike="noStrike">
                          <a:effectLst/>
                        </a:rPr>
                        <a:t>1,7</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n-US" sz="2400" u="none" strike="noStrike" dirty="0">
                          <a:effectLst/>
                        </a:rPr>
                        <a:t>0,6</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n-US" sz="2400" u="none" strike="noStrike" dirty="0">
                          <a:solidFill>
                            <a:schemeClr val="bg1"/>
                          </a:solidFill>
                          <a:effectLst/>
                        </a:rPr>
                        <a:t>13,7</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ctr"/>
                      <a:r>
                        <a:rPr lang="en-US" sz="2400" u="none" strike="noStrike">
                          <a:solidFill>
                            <a:schemeClr val="bg1"/>
                          </a:solidFill>
                          <a:effectLst/>
                        </a:rPr>
                        <a:t>35,5</a:t>
                      </a:r>
                      <a:endParaRPr lang="en-US" sz="2400" b="0" i="0" u="none" strike="noStrike">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2035812729"/>
                  </a:ext>
                </a:extLst>
              </a:tr>
              <a:tr h="769603">
                <a:tc vMerge="1">
                  <a:txBody>
                    <a:bodyPr/>
                    <a:lstStyle/>
                    <a:p>
                      <a:endParaRPr lang="en-US"/>
                    </a:p>
                  </a:txBody>
                  <a:tcPr/>
                </a:tc>
                <a:tc>
                  <a:txBody>
                    <a:bodyPr/>
                    <a:lstStyle/>
                    <a:p>
                      <a:pPr algn="ctr" fontAlgn="b"/>
                      <a:r>
                        <a:rPr lang="en-US" sz="2400" u="none" strike="noStrike" dirty="0" err="1" smtClean="0">
                          <a:effectLst/>
                        </a:rPr>
                        <a:t>Công</a:t>
                      </a:r>
                      <a:r>
                        <a:rPr lang="en-US" sz="2400" u="none" strike="noStrike" dirty="0" smtClean="0">
                          <a:effectLst/>
                        </a:rPr>
                        <a:t> </a:t>
                      </a:r>
                      <a:r>
                        <a:rPr lang="en-US" sz="2400" u="none" strike="noStrike" dirty="0" err="1">
                          <a:effectLst/>
                        </a:rPr>
                        <a:t>nghiệp</a:t>
                      </a:r>
                      <a:r>
                        <a:rPr lang="en-US" sz="2400" u="none" strike="noStrike" dirty="0">
                          <a:effectLst/>
                        </a:rPr>
                        <a:t>, </a:t>
                      </a:r>
                      <a:r>
                        <a:rPr lang="en-US" sz="2400" u="none" strike="noStrike" dirty="0" err="1">
                          <a:effectLst/>
                        </a:rPr>
                        <a:t>xây</a:t>
                      </a:r>
                      <a:r>
                        <a:rPr lang="en-US" sz="2400" u="none" strike="noStrike" dirty="0">
                          <a:effectLst/>
                        </a:rPr>
                        <a:t> </a:t>
                      </a:r>
                      <a:r>
                        <a:rPr lang="en-US" sz="2400" u="none" strike="noStrike" dirty="0" err="1">
                          <a:effectLst/>
                        </a:rPr>
                        <a:t>dựng</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u="none" strike="noStrike">
                          <a:effectLst/>
                        </a:rPr>
                        <a:t>24,6</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n-US" sz="2400" u="none" strike="noStrike" dirty="0">
                          <a:effectLst/>
                        </a:rPr>
                        <a:t>17,1</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n-US" sz="2400" u="none" strike="noStrike" dirty="0" smtClean="0">
                          <a:solidFill>
                            <a:schemeClr val="bg1"/>
                          </a:solidFill>
                          <a:effectLst/>
                        </a:rPr>
                        <a:t>38,3</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ctr"/>
                      <a:r>
                        <a:rPr lang="en-US" sz="2400" u="none" strike="noStrike" dirty="0">
                          <a:solidFill>
                            <a:schemeClr val="bg1"/>
                          </a:solidFill>
                          <a:effectLst/>
                        </a:rPr>
                        <a:t>23,1</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1879889045"/>
                  </a:ext>
                </a:extLst>
              </a:tr>
              <a:tr h="389143">
                <a:tc vMerge="1">
                  <a:txBody>
                    <a:bodyPr/>
                    <a:lstStyle/>
                    <a:p>
                      <a:endParaRPr lang="en-US"/>
                    </a:p>
                  </a:txBody>
                  <a:tcPr/>
                </a:tc>
                <a:tc>
                  <a:txBody>
                    <a:bodyPr/>
                    <a:lstStyle/>
                    <a:p>
                      <a:pPr algn="ctr" fontAlgn="b"/>
                      <a:r>
                        <a:rPr lang="en-US" sz="2400" u="none" strike="noStrike">
                          <a:effectLst/>
                        </a:rPr>
                        <a:t>Dịch vụ</a:t>
                      </a:r>
                      <a:endParaRPr lang="en-US" sz="24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2400" u="none" strike="noStrike" dirty="0">
                          <a:effectLst/>
                        </a:rPr>
                        <a:t>66,9</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b"/>
                      <a:r>
                        <a:rPr lang="en-US" sz="2400" u="none" strike="noStrike" dirty="0">
                          <a:effectLst/>
                        </a:rPr>
                        <a:t>72,8</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b"/>
                      <a:r>
                        <a:rPr lang="en-US" sz="2400" u="none" strike="noStrike">
                          <a:solidFill>
                            <a:schemeClr val="bg1"/>
                          </a:solidFill>
                          <a:effectLst/>
                        </a:rPr>
                        <a:t>44,4</a:t>
                      </a:r>
                      <a:endParaRPr lang="en-US" sz="2400" b="0" i="0" u="none" strike="noStrike">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b"/>
                      <a:r>
                        <a:rPr lang="en-US" sz="2400" u="none" strike="noStrike" dirty="0">
                          <a:solidFill>
                            <a:schemeClr val="bg1"/>
                          </a:solidFill>
                          <a:effectLst/>
                        </a:rPr>
                        <a:t>36,8</a:t>
                      </a:r>
                      <a:endParaRPr lang="en-US" sz="2400" b="0" i="0" u="none" strike="noStrike" dirty="0">
                        <a:solidFill>
                          <a:schemeClr val="bg1"/>
                        </a:solidFill>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1571541934"/>
                  </a:ext>
                </a:extLst>
              </a:tr>
              <a:tr h="912122">
                <a:tc vMerge="1">
                  <a:txBody>
                    <a:bodyPr/>
                    <a:lstStyle/>
                    <a:p>
                      <a:endParaRPr lang="en-US"/>
                    </a:p>
                  </a:txBody>
                  <a:tcPr/>
                </a:tc>
                <a:tc>
                  <a:txBody>
                    <a:bodyPr/>
                    <a:lstStyle/>
                    <a:p>
                      <a:pPr algn="ctr" fontAlgn="b"/>
                      <a:r>
                        <a:rPr lang="en-US" sz="2400" u="none" strike="noStrike" dirty="0" err="1">
                          <a:effectLst/>
                        </a:rPr>
                        <a:t>Thuế</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r>
                        <a:rPr lang="en-US" sz="2400" u="none" strike="noStrike" dirty="0">
                          <a:effectLst/>
                        </a:rPr>
                        <a:t> </a:t>
                      </a:r>
                      <a:r>
                        <a:rPr lang="en-US" sz="2400" u="none" strike="noStrike" dirty="0" err="1">
                          <a:effectLst/>
                        </a:rPr>
                        <a:t>trừ</a:t>
                      </a:r>
                      <a:r>
                        <a:rPr lang="en-US" sz="2400" u="none" strike="noStrike" dirty="0">
                          <a:effectLst/>
                        </a:rPr>
                        <a:t> </a:t>
                      </a:r>
                      <a:r>
                        <a:rPr lang="en-US" sz="2400" u="none" strike="noStrike" dirty="0" err="1">
                          <a:effectLst/>
                        </a:rPr>
                        <a:t>trợ</a:t>
                      </a:r>
                      <a:r>
                        <a:rPr lang="en-US" sz="2400" u="none" strike="noStrike" dirty="0">
                          <a:effectLst/>
                        </a:rPr>
                        <a:t> </a:t>
                      </a:r>
                      <a:r>
                        <a:rPr lang="en-US" sz="2400" u="none" strike="noStrike" dirty="0" err="1">
                          <a:effectLst/>
                        </a:rPr>
                        <a:t>cấp</a:t>
                      </a:r>
                      <a:r>
                        <a:rPr lang="en-US" sz="2400" u="none" strike="noStrike" dirty="0">
                          <a:effectLst/>
                        </a:rPr>
                        <a:t> </a:t>
                      </a:r>
                      <a:r>
                        <a:rPr lang="en-US" sz="2400" u="none" strike="noStrike" dirty="0" err="1">
                          <a:effectLst/>
                        </a:rPr>
                        <a:t>sản</a:t>
                      </a:r>
                      <a:r>
                        <a:rPr lang="en-US" sz="2400" u="none" strike="noStrike" dirty="0">
                          <a:effectLst/>
                        </a:rPr>
                        <a:t> </a:t>
                      </a:r>
                      <a:r>
                        <a:rPr lang="en-US" sz="2400" u="none" strike="noStrike" dirty="0" err="1">
                          <a:effectLst/>
                        </a:rPr>
                        <a:t>phẩm</a:t>
                      </a:r>
                      <a:endParaRPr lang="en-US" sz="24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2400" u="none" strike="noStrike">
                          <a:effectLst/>
                        </a:rPr>
                        <a:t>6,8</a:t>
                      </a:r>
                      <a:endParaRPr lang="en-US" sz="2400" b="0" i="0" u="none" strike="noStrike">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en-US" sz="2400" u="none" strike="noStrike" dirty="0">
                          <a:effectLst/>
                        </a:rPr>
                        <a:t>9,5</a:t>
                      </a:r>
                      <a:endParaRPr lang="en-US" sz="2400" b="0" i="0" u="none" strike="noStrike" dirty="0">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r" defTabSz="914400" rtl="0" eaLnBrk="1" fontAlgn="ctr" latinLnBrk="0" hangingPunct="1"/>
                      <a:r>
                        <a:rPr lang="en-US" sz="2400" u="none" strike="noStrike" kern="1200" dirty="0" smtClean="0">
                          <a:solidFill>
                            <a:schemeClr val="bg1"/>
                          </a:solidFill>
                          <a:effectLst/>
                          <a:latin typeface="+mn-lt"/>
                          <a:ea typeface="+mn-ea"/>
                          <a:cs typeface="+mn-cs"/>
                        </a:rPr>
                        <a:t>3,6</a:t>
                      </a:r>
                      <a:endParaRPr lang="en-US" sz="2400" u="none" strike="noStrike" kern="1200" dirty="0">
                        <a:solidFill>
                          <a:schemeClr val="bg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r" fontAlgn="ctr"/>
                      <a:r>
                        <a:rPr lang="en-US" sz="2400" u="none" strike="noStrike" dirty="0">
                          <a:solidFill>
                            <a:schemeClr val="bg1"/>
                          </a:solidFill>
                          <a:effectLst/>
                        </a:rPr>
                        <a:t>4,6</a:t>
                      </a:r>
                      <a:endParaRPr lang="en-US" sz="2400" b="0" i="0" u="none" strike="noStrike" dirty="0">
                        <a:solidFill>
                          <a:schemeClr val="bg1"/>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2349301288"/>
                  </a:ext>
                </a:extLst>
              </a:tr>
            </a:tbl>
          </a:graphicData>
        </a:graphic>
      </p:graphicFrame>
      <p:sp>
        <p:nvSpPr>
          <p:cNvPr id="4" name="Rectangle 3"/>
          <p:cNvSpPr/>
          <p:nvPr/>
        </p:nvSpPr>
        <p:spPr>
          <a:xfrm>
            <a:off x="0" y="0"/>
            <a:ext cx="12192000" cy="685800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3130" y="164442"/>
            <a:ext cx="11861171" cy="1569660"/>
          </a:xfrm>
          <a:prstGeom prst="rect">
            <a:avLst/>
          </a:prstGeom>
        </p:spPr>
        <p:txBody>
          <a:bodyPr wrap="square">
            <a:spAutoFit/>
          </a:bodyPr>
          <a:lstStyle/>
          <a:p>
            <a:pPr algn="ctr"/>
            <a:r>
              <a:rPr lang="vi-VN" sz="3200" dirty="0">
                <a:solidFill>
                  <a:srgbClr val="C00000"/>
                </a:solidFill>
              </a:rPr>
              <a:t>Bảng </a:t>
            </a:r>
            <a:r>
              <a:rPr lang="en-US" sz="3200" dirty="0" smtClean="0">
                <a:solidFill>
                  <a:srgbClr val="C00000"/>
                </a:solidFill>
              </a:rPr>
              <a:t>1</a:t>
            </a:r>
            <a:r>
              <a:rPr lang="vi-VN" sz="3200" dirty="0" smtClean="0">
                <a:solidFill>
                  <a:srgbClr val="C00000"/>
                </a:solidFill>
              </a:rPr>
              <a:t>. </a:t>
            </a:r>
            <a:r>
              <a:rPr lang="vi-VN" sz="3200" dirty="0">
                <a:solidFill>
                  <a:srgbClr val="C00000"/>
                </a:solidFill>
              </a:rPr>
              <a:t>1. </a:t>
            </a:r>
            <a:r>
              <a:rPr lang="en-US" sz="3200" dirty="0" err="1" smtClean="0">
                <a:solidFill>
                  <a:srgbClr val="C00000"/>
                </a:solidFill>
              </a:rPr>
              <a:t>Chỉ</a:t>
            </a:r>
            <a:r>
              <a:rPr lang="en-US" sz="3200" dirty="0" smtClean="0">
                <a:solidFill>
                  <a:srgbClr val="C00000"/>
                </a:solidFill>
              </a:rPr>
              <a:t> </a:t>
            </a:r>
            <a:r>
              <a:rPr lang="en-US" sz="3200" dirty="0" err="1" smtClean="0">
                <a:solidFill>
                  <a:srgbClr val="C00000"/>
                </a:solidFill>
              </a:rPr>
              <a:t>tiêu</a:t>
            </a:r>
            <a:r>
              <a:rPr lang="en-US" sz="3200" dirty="0" smtClean="0">
                <a:solidFill>
                  <a:srgbClr val="C00000"/>
                </a:solidFill>
              </a:rPr>
              <a:t> </a:t>
            </a:r>
            <a:r>
              <a:rPr lang="vi-VN" sz="3200" dirty="0" smtClean="0">
                <a:solidFill>
                  <a:srgbClr val="C00000"/>
                </a:solidFill>
              </a:rPr>
              <a:t>GNI/người</a:t>
            </a:r>
            <a:r>
              <a:rPr lang="vi-VN" sz="3200" dirty="0">
                <a:solidFill>
                  <a:srgbClr val="C00000"/>
                </a:solidFill>
              </a:rPr>
              <a:t>, </a:t>
            </a:r>
            <a:r>
              <a:rPr lang="en-US" sz="3200" dirty="0" err="1" smtClean="0">
                <a:solidFill>
                  <a:srgbClr val="C00000"/>
                </a:solidFill>
              </a:rPr>
              <a:t>chỉ</a:t>
            </a:r>
            <a:r>
              <a:rPr lang="en-US" sz="3200" dirty="0" smtClean="0">
                <a:solidFill>
                  <a:srgbClr val="C00000"/>
                </a:solidFill>
              </a:rPr>
              <a:t> </a:t>
            </a:r>
            <a:r>
              <a:rPr lang="en-US" sz="3200" dirty="0" err="1" smtClean="0">
                <a:solidFill>
                  <a:srgbClr val="C00000"/>
                </a:solidFill>
              </a:rPr>
              <a:t>số</a:t>
            </a:r>
            <a:r>
              <a:rPr lang="en-US" sz="3200" dirty="0" smtClean="0">
                <a:solidFill>
                  <a:srgbClr val="C00000"/>
                </a:solidFill>
              </a:rPr>
              <a:t> </a:t>
            </a:r>
            <a:r>
              <a:rPr lang="en-US" sz="3200" dirty="0" err="1" smtClean="0">
                <a:solidFill>
                  <a:srgbClr val="C00000"/>
                </a:solidFill>
              </a:rPr>
              <a:t>phát</a:t>
            </a:r>
            <a:r>
              <a:rPr lang="en-US" sz="3200" dirty="0" smtClean="0">
                <a:solidFill>
                  <a:srgbClr val="C00000"/>
                </a:solidFill>
              </a:rPr>
              <a:t> </a:t>
            </a:r>
            <a:r>
              <a:rPr lang="en-US" sz="3200" dirty="0" err="1" smtClean="0">
                <a:solidFill>
                  <a:srgbClr val="C00000"/>
                </a:solidFill>
              </a:rPr>
              <a:t>triển</a:t>
            </a:r>
            <a:r>
              <a:rPr lang="en-US" sz="3200" dirty="0" smtClean="0">
                <a:solidFill>
                  <a:srgbClr val="C00000"/>
                </a:solidFill>
              </a:rPr>
              <a:t> con </a:t>
            </a:r>
            <a:r>
              <a:rPr lang="en-US" sz="3200" dirty="0" err="1" smtClean="0">
                <a:solidFill>
                  <a:srgbClr val="C00000"/>
                </a:solidFill>
              </a:rPr>
              <a:t>người</a:t>
            </a:r>
            <a:r>
              <a:rPr lang="en-US" sz="3200" dirty="0" smtClean="0">
                <a:solidFill>
                  <a:srgbClr val="C00000"/>
                </a:solidFill>
              </a:rPr>
              <a:t> </a:t>
            </a:r>
            <a:r>
              <a:rPr lang="en-US" sz="3200" dirty="0" err="1" smtClean="0">
                <a:solidFill>
                  <a:srgbClr val="C00000"/>
                </a:solidFill>
              </a:rPr>
              <a:t>và</a:t>
            </a:r>
            <a:r>
              <a:rPr lang="en-US" sz="3200" dirty="0" smtClean="0">
                <a:solidFill>
                  <a:srgbClr val="C00000"/>
                </a:solidFill>
              </a:rPr>
              <a:t> </a:t>
            </a:r>
            <a:r>
              <a:rPr lang="vi-VN" sz="3200" dirty="0">
                <a:solidFill>
                  <a:srgbClr val="C00000"/>
                </a:solidFill>
              </a:rPr>
              <a:t>cơ cấu </a:t>
            </a:r>
            <a:r>
              <a:rPr lang="vi-VN" sz="3200" dirty="0" smtClean="0">
                <a:solidFill>
                  <a:srgbClr val="C00000"/>
                </a:solidFill>
              </a:rPr>
              <a:t>GDP</a:t>
            </a:r>
            <a:r>
              <a:rPr lang="en-US" sz="3200" dirty="0">
                <a:solidFill>
                  <a:srgbClr val="C00000"/>
                </a:solidFill>
              </a:rPr>
              <a:t> </a:t>
            </a:r>
            <a:r>
              <a:rPr lang="en-US" sz="3200" dirty="0" err="1">
                <a:solidFill>
                  <a:srgbClr val="C00000"/>
                </a:solidFill>
              </a:rPr>
              <a:t>của</a:t>
            </a:r>
            <a:r>
              <a:rPr lang="en-US" sz="3200" dirty="0">
                <a:solidFill>
                  <a:srgbClr val="C00000"/>
                </a:solidFill>
              </a:rPr>
              <a:t> </a:t>
            </a:r>
            <a:r>
              <a:rPr lang="en-US" sz="3200" dirty="0" err="1">
                <a:solidFill>
                  <a:srgbClr val="C00000"/>
                </a:solidFill>
              </a:rPr>
              <a:t>một</a:t>
            </a:r>
            <a:r>
              <a:rPr lang="en-US" sz="3200" dirty="0">
                <a:solidFill>
                  <a:srgbClr val="C00000"/>
                </a:solidFill>
              </a:rPr>
              <a:t> </a:t>
            </a:r>
            <a:r>
              <a:rPr lang="en-US" sz="3200" dirty="0" err="1">
                <a:solidFill>
                  <a:srgbClr val="C00000"/>
                </a:solidFill>
              </a:rPr>
              <a:t>số</a:t>
            </a:r>
            <a:r>
              <a:rPr lang="en-US" sz="3200" dirty="0">
                <a:solidFill>
                  <a:srgbClr val="C00000"/>
                </a:solidFill>
              </a:rPr>
              <a:t> </a:t>
            </a:r>
            <a:r>
              <a:rPr lang="en-US" sz="3200" dirty="0" err="1">
                <a:solidFill>
                  <a:srgbClr val="C00000"/>
                </a:solidFill>
              </a:rPr>
              <a:t>quốc</a:t>
            </a:r>
            <a:r>
              <a:rPr lang="en-US" sz="3200" dirty="0">
                <a:solidFill>
                  <a:srgbClr val="C00000"/>
                </a:solidFill>
              </a:rPr>
              <a:t> </a:t>
            </a:r>
            <a:r>
              <a:rPr lang="en-US" sz="3200" dirty="0" err="1">
                <a:solidFill>
                  <a:srgbClr val="C00000"/>
                </a:solidFill>
              </a:rPr>
              <a:t>gia</a:t>
            </a:r>
            <a:r>
              <a:rPr lang="en-US" sz="3200" dirty="0">
                <a:solidFill>
                  <a:srgbClr val="C00000"/>
                </a:solidFill>
              </a:rPr>
              <a:t>, </a:t>
            </a:r>
            <a:r>
              <a:rPr lang="en-US" sz="3200" dirty="0" err="1">
                <a:solidFill>
                  <a:srgbClr val="C00000"/>
                </a:solidFill>
              </a:rPr>
              <a:t>năm</a:t>
            </a:r>
            <a:r>
              <a:rPr lang="en-US" sz="3200" dirty="0">
                <a:solidFill>
                  <a:srgbClr val="C00000"/>
                </a:solidFill>
              </a:rPr>
              <a:t> 2020</a:t>
            </a:r>
          </a:p>
          <a:p>
            <a:pPr algn="ctr"/>
            <a:endParaRPr lang="en-US" sz="3200" dirty="0">
              <a:solidFill>
                <a:srgbClr val="C00000"/>
              </a:solidFill>
            </a:endParaRPr>
          </a:p>
        </p:txBody>
      </p:sp>
      <p:sp>
        <p:nvSpPr>
          <p:cNvPr id="7" name="Rectangle 6"/>
          <p:cNvSpPr/>
          <p:nvPr/>
        </p:nvSpPr>
        <p:spPr>
          <a:xfrm>
            <a:off x="203129" y="5946996"/>
            <a:ext cx="11861171" cy="892552"/>
          </a:xfrm>
          <a:prstGeom prst="rect">
            <a:avLst/>
          </a:prstGeom>
        </p:spPr>
        <p:txBody>
          <a:bodyPr wrap="square">
            <a:spAutoFit/>
          </a:bodyPr>
          <a:lstStyle/>
          <a:p>
            <a:pPr algn="just">
              <a:spcBef>
                <a:spcPct val="0"/>
              </a:spcBef>
              <a:spcAft>
                <a:spcPct val="0"/>
              </a:spcAft>
              <a:defRPr/>
            </a:pPr>
            <a:r>
              <a:rPr lang="vi-VN" altLang="vi-VN" sz="2600" dirty="0">
                <a:latin typeface="Times New Roman" panose="02020603050405020304" pitchFamily="18" charset="0"/>
                <a:cs typeface="Times New Roman" panose="02020603050405020304" pitchFamily="18" charset="0"/>
              </a:rPr>
              <a:t>Dựa vào bảng 1.1 và thông tin trong bài, hãy </a:t>
            </a:r>
            <a:r>
              <a:rPr lang="vi-VN" altLang="vi-VN" sz="2600" dirty="0">
                <a:solidFill>
                  <a:srgbClr val="C00000"/>
                </a:solidFill>
                <a:latin typeface="Times New Roman" panose="02020603050405020304" pitchFamily="18" charset="0"/>
                <a:cs typeface="Times New Roman" panose="02020603050405020304" pitchFamily="18" charset="0"/>
              </a:rPr>
              <a:t>phân biệt </a:t>
            </a:r>
            <a:r>
              <a:rPr lang="vi-VN" altLang="vi-VN" sz="2600" dirty="0">
                <a:latin typeface="Times New Roman" panose="02020603050405020304" pitchFamily="18" charset="0"/>
                <a:cs typeface="Times New Roman" panose="02020603050405020304" pitchFamily="18" charset="0"/>
              </a:rPr>
              <a:t>các nước phát triển và các nước đang phát triển về các chỉ tiêu </a:t>
            </a:r>
            <a:r>
              <a:rPr lang="vi-VN" altLang="vi-VN" sz="2600" dirty="0">
                <a:solidFill>
                  <a:srgbClr val="C00000"/>
                </a:solidFill>
                <a:latin typeface="Times New Roman" panose="02020603050405020304" pitchFamily="18" charset="0"/>
                <a:cs typeface="Times New Roman" panose="02020603050405020304" pitchFamily="18" charset="0"/>
              </a:rPr>
              <a:t>GNI/người</a:t>
            </a:r>
            <a:r>
              <a:rPr lang="vi-VN" altLang="vi-VN" sz="2600" dirty="0">
                <a:latin typeface="Times New Roman" panose="02020603050405020304" pitchFamily="18" charset="0"/>
                <a:cs typeface="Times New Roman" panose="02020603050405020304" pitchFamily="18" charset="0"/>
              </a:rPr>
              <a:t>, </a:t>
            </a:r>
            <a:r>
              <a:rPr lang="vi-VN" altLang="vi-VN" sz="2600" dirty="0">
                <a:solidFill>
                  <a:srgbClr val="C00000"/>
                </a:solidFill>
                <a:latin typeface="Times New Roman" panose="02020603050405020304" pitchFamily="18" charset="0"/>
                <a:cs typeface="Times New Roman" panose="02020603050405020304" pitchFamily="18" charset="0"/>
              </a:rPr>
              <a:t>chỉ số phát triển con người </a:t>
            </a:r>
            <a:r>
              <a:rPr lang="vi-VN" altLang="vi-VN" sz="2600" dirty="0">
                <a:latin typeface="Times New Roman" panose="02020603050405020304" pitchFamily="18" charset="0"/>
                <a:cs typeface="Times New Roman" panose="02020603050405020304" pitchFamily="18" charset="0"/>
              </a:rPr>
              <a:t>và </a:t>
            </a:r>
            <a:r>
              <a:rPr lang="vi-VN" altLang="vi-VN" sz="2600" dirty="0">
                <a:solidFill>
                  <a:srgbClr val="C00000"/>
                </a:solidFill>
                <a:latin typeface="Times New Roman" panose="02020603050405020304" pitchFamily="18" charset="0"/>
                <a:cs typeface="Times New Roman" panose="02020603050405020304" pitchFamily="18" charset="0"/>
              </a:rPr>
              <a:t>cơ cấu kinh tế.</a:t>
            </a:r>
          </a:p>
        </p:txBody>
      </p:sp>
      <p:sp>
        <p:nvSpPr>
          <p:cNvPr id="8" name="TextBox 7"/>
          <p:cNvSpPr txBox="1"/>
          <p:nvPr/>
        </p:nvSpPr>
        <p:spPr>
          <a:xfrm>
            <a:off x="7582465" y="2141616"/>
            <a:ext cx="914400" cy="461665"/>
          </a:xfrm>
          <a:prstGeom prst="rect">
            <a:avLst/>
          </a:prstGeom>
          <a:noFill/>
        </p:spPr>
        <p:txBody>
          <a:bodyPr wrap="square" rtlCol="0">
            <a:spAutoFit/>
          </a:bodyPr>
          <a:lstStyle/>
          <a:p>
            <a:r>
              <a:rPr lang="en-US" sz="2400" dirty="0" smtClean="0">
                <a:solidFill>
                  <a:srgbClr val="C00000"/>
                </a:solidFill>
              </a:rPr>
              <a:t>Cao</a:t>
            </a:r>
            <a:endParaRPr lang="en-US" sz="2400" dirty="0">
              <a:solidFill>
                <a:srgbClr val="C00000"/>
              </a:solidFill>
            </a:endParaRPr>
          </a:p>
        </p:txBody>
      </p:sp>
      <p:sp>
        <p:nvSpPr>
          <p:cNvPr id="9" name="TextBox 8"/>
          <p:cNvSpPr txBox="1"/>
          <p:nvPr/>
        </p:nvSpPr>
        <p:spPr>
          <a:xfrm>
            <a:off x="8328698" y="2137866"/>
            <a:ext cx="914400" cy="461665"/>
          </a:xfrm>
          <a:prstGeom prst="rect">
            <a:avLst/>
          </a:prstGeom>
          <a:noFill/>
        </p:spPr>
        <p:txBody>
          <a:bodyPr wrap="square" rtlCol="0">
            <a:spAutoFit/>
          </a:bodyPr>
          <a:lstStyle/>
          <a:p>
            <a:r>
              <a:rPr lang="en-US" sz="2400" dirty="0" err="1" smtClean="0">
                <a:solidFill>
                  <a:schemeClr val="bg1"/>
                </a:solidFill>
              </a:rPr>
              <a:t>Thấp</a:t>
            </a:r>
            <a:endParaRPr lang="en-US" sz="2400" dirty="0">
              <a:solidFill>
                <a:schemeClr val="bg1"/>
              </a:solidFill>
            </a:endParaRPr>
          </a:p>
        </p:txBody>
      </p:sp>
      <p:sp>
        <p:nvSpPr>
          <p:cNvPr id="10" name="TextBox 9"/>
          <p:cNvSpPr txBox="1"/>
          <p:nvPr/>
        </p:nvSpPr>
        <p:spPr>
          <a:xfrm>
            <a:off x="7582465" y="3405998"/>
            <a:ext cx="914400" cy="461665"/>
          </a:xfrm>
          <a:prstGeom prst="rect">
            <a:avLst/>
          </a:prstGeom>
          <a:noFill/>
        </p:spPr>
        <p:txBody>
          <a:bodyPr wrap="square" rtlCol="0">
            <a:spAutoFit/>
          </a:bodyPr>
          <a:lstStyle/>
          <a:p>
            <a:r>
              <a:rPr lang="en-US" sz="2400" dirty="0" err="1" smtClean="0">
                <a:solidFill>
                  <a:srgbClr val="C00000"/>
                </a:solidFill>
              </a:rPr>
              <a:t>Thấp</a:t>
            </a:r>
            <a:endParaRPr lang="en-US" sz="2400" dirty="0">
              <a:solidFill>
                <a:srgbClr val="C00000"/>
              </a:solidFill>
            </a:endParaRPr>
          </a:p>
        </p:txBody>
      </p:sp>
      <p:sp>
        <p:nvSpPr>
          <p:cNvPr id="11" name="TextBox 10"/>
          <p:cNvSpPr txBox="1"/>
          <p:nvPr/>
        </p:nvSpPr>
        <p:spPr>
          <a:xfrm>
            <a:off x="8328698" y="3402248"/>
            <a:ext cx="914400" cy="461665"/>
          </a:xfrm>
          <a:prstGeom prst="rect">
            <a:avLst/>
          </a:prstGeom>
          <a:noFill/>
        </p:spPr>
        <p:txBody>
          <a:bodyPr wrap="square" rtlCol="0">
            <a:spAutoFit/>
          </a:bodyPr>
          <a:lstStyle/>
          <a:p>
            <a:r>
              <a:rPr lang="en-US" sz="2400" dirty="0" smtClean="0">
                <a:solidFill>
                  <a:schemeClr val="bg1"/>
                </a:solidFill>
              </a:rPr>
              <a:t>Cao</a:t>
            </a:r>
            <a:endParaRPr lang="en-US" sz="2400" dirty="0">
              <a:solidFill>
                <a:schemeClr val="bg1"/>
              </a:solidFill>
            </a:endParaRPr>
          </a:p>
        </p:txBody>
      </p:sp>
      <p:sp>
        <p:nvSpPr>
          <p:cNvPr id="12" name="TextBox 11"/>
          <p:cNvSpPr txBox="1"/>
          <p:nvPr/>
        </p:nvSpPr>
        <p:spPr>
          <a:xfrm>
            <a:off x="7582465" y="4576685"/>
            <a:ext cx="914400" cy="461665"/>
          </a:xfrm>
          <a:prstGeom prst="rect">
            <a:avLst/>
          </a:prstGeom>
          <a:noFill/>
        </p:spPr>
        <p:txBody>
          <a:bodyPr wrap="square" rtlCol="0">
            <a:spAutoFit/>
          </a:bodyPr>
          <a:lstStyle/>
          <a:p>
            <a:r>
              <a:rPr lang="en-US" sz="2400" dirty="0" smtClean="0">
                <a:solidFill>
                  <a:srgbClr val="C00000"/>
                </a:solidFill>
              </a:rPr>
              <a:t>Cao</a:t>
            </a:r>
            <a:endParaRPr lang="en-US" sz="2400" dirty="0">
              <a:solidFill>
                <a:srgbClr val="C00000"/>
              </a:solidFill>
            </a:endParaRPr>
          </a:p>
        </p:txBody>
      </p:sp>
      <p:sp>
        <p:nvSpPr>
          <p:cNvPr id="13" name="TextBox 12"/>
          <p:cNvSpPr txBox="1"/>
          <p:nvPr/>
        </p:nvSpPr>
        <p:spPr>
          <a:xfrm>
            <a:off x="8328698" y="4572935"/>
            <a:ext cx="914400" cy="461665"/>
          </a:xfrm>
          <a:prstGeom prst="rect">
            <a:avLst/>
          </a:prstGeom>
          <a:noFill/>
        </p:spPr>
        <p:txBody>
          <a:bodyPr wrap="square" rtlCol="0">
            <a:spAutoFit/>
          </a:bodyPr>
          <a:lstStyle/>
          <a:p>
            <a:r>
              <a:rPr lang="en-US" sz="2400" dirty="0" err="1" smtClean="0">
                <a:solidFill>
                  <a:schemeClr val="bg1"/>
                </a:solidFill>
              </a:rPr>
              <a:t>Thấp</a:t>
            </a:r>
            <a:endParaRPr lang="en-US" sz="2400" dirty="0">
              <a:solidFill>
                <a:schemeClr val="bg1"/>
              </a:solidFill>
            </a:endParaRPr>
          </a:p>
        </p:txBody>
      </p:sp>
      <p:sp>
        <p:nvSpPr>
          <p:cNvPr id="14" name="TextBox 13"/>
          <p:cNvSpPr txBox="1"/>
          <p:nvPr/>
        </p:nvSpPr>
        <p:spPr>
          <a:xfrm>
            <a:off x="7582465" y="5193770"/>
            <a:ext cx="914400" cy="461665"/>
          </a:xfrm>
          <a:prstGeom prst="rect">
            <a:avLst/>
          </a:prstGeom>
          <a:noFill/>
        </p:spPr>
        <p:txBody>
          <a:bodyPr wrap="square" rtlCol="0">
            <a:spAutoFit/>
          </a:bodyPr>
          <a:lstStyle/>
          <a:p>
            <a:r>
              <a:rPr lang="en-US" sz="2400" dirty="0" smtClean="0">
                <a:solidFill>
                  <a:srgbClr val="C00000"/>
                </a:solidFill>
              </a:rPr>
              <a:t>Cao</a:t>
            </a:r>
            <a:endParaRPr lang="en-US" sz="2400" dirty="0">
              <a:solidFill>
                <a:srgbClr val="C00000"/>
              </a:solidFill>
            </a:endParaRPr>
          </a:p>
        </p:txBody>
      </p:sp>
      <p:sp>
        <p:nvSpPr>
          <p:cNvPr id="15" name="TextBox 14"/>
          <p:cNvSpPr txBox="1"/>
          <p:nvPr/>
        </p:nvSpPr>
        <p:spPr>
          <a:xfrm>
            <a:off x="8328698" y="5190020"/>
            <a:ext cx="914400" cy="461665"/>
          </a:xfrm>
          <a:prstGeom prst="rect">
            <a:avLst/>
          </a:prstGeom>
          <a:noFill/>
        </p:spPr>
        <p:txBody>
          <a:bodyPr wrap="square" rtlCol="0">
            <a:spAutoFit/>
          </a:bodyPr>
          <a:lstStyle/>
          <a:p>
            <a:r>
              <a:rPr lang="en-US" sz="2400" dirty="0" err="1" smtClean="0">
                <a:solidFill>
                  <a:schemeClr val="bg1"/>
                </a:solidFill>
              </a:rPr>
              <a:t>Thấp</a:t>
            </a:r>
            <a:endParaRPr lang="en-US" sz="2400" dirty="0">
              <a:solidFill>
                <a:schemeClr val="bg1"/>
              </a:solidFill>
            </a:endParaRPr>
          </a:p>
        </p:txBody>
      </p:sp>
      <p:sp>
        <p:nvSpPr>
          <p:cNvPr id="16" name="TextBox 15"/>
          <p:cNvSpPr txBox="1"/>
          <p:nvPr/>
        </p:nvSpPr>
        <p:spPr>
          <a:xfrm>
            <a:off x="7582465" y="2766017"/>
            <a:ext cx="914400" cy="461665"/>
          </a:xfrm>
          <a:prstGeom prst="rect">
            <a:avLst/>
          </a:prstGeom>
          <a:noFill/>
        </p:spPr>
        <p:txBody>
          <a:bodyPr wrap="square" rtlCol="0">
            <a:spAutoFit/>
          </a:bodyPr>
          <a:lstStyle/>
          <a:p>
            <a:r>
              <a:rPr lang="en-US" sz="2400" dirty="0" smtClean="0">
                <a:solidFill>
                  <a:srgbClr val="C00000"/>
                </a:solidFill>
              </a:rPr>
              <a:t>Cao</a:t>
            </a:r>
            <a:endParaRPr lang="en-US" sz="2400" dirty="0">
              <a:solidFill>
                <a:srgbClr val="C00000"/>
              </a:solidFill>
            </a:endParaRPr>
          </a:p>
        </p:txBody>
      </p:sp>
      <p:sp>
        <p:nvSpPr>
          <p:cNvPr id="17" name="TextBox 16"/>
          <p:cNvSpPr txBox="1"/>
          <p:nvPr/>
        </p:nvSpPr>
        <p:spPr>
          <a:xfrm>
            <a:off x="8328698" y="2762267"/>
            <a:ext cx="914400" cy="461665"/>
          </a:xfrm>
          <a:prstGeom prst="rect">
            <a:avLst/>
          </a:prstGeom>
          <a:noFill/>
        </p:spPr>
        <p:txBody>
          <a:bodyPr wrap="square" rtlCol="0">
            <a:spAutoFit/>
          </a:bodyPr>
          <a:lstStyle/>
          <a:p>
            <a:r>
              <a:rPr lang="en-US" sz="2400" dirty="0" err="1" smtClean="0">
                <a:solidFill>
                  <a:schemeClr val="bg1"/>
                </a:solidFill>
              </a:rPr>
              <a:t>Thấp</a:t>
            </a:r>
            <a:endParaRPr lang="en-US" sz="2400" dirty="0">
              <a:solidFill>
                <a:schemeClr val="bg1"/>
              </a:solidFill>
            </a:endParaRPr>
          </a:p>
        </p:txBody>
      </p:sp>
    </p:spTree>
    <p:extLst>
      <p:ext uri="{BB962C8B-B14F-4D97-AF65-F5344CB8AC3E}">
        <p14:creationId xmlns:p14="http://schemas.microsoft.com/office/powerpoint/2010/main" val="209295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9Slide07 IcielBC Cubano Normal (Headings)"/>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2868</Words>
  <Application>Microsoft Office PowerPoint</Application>
  <PresentationFormat>Widescreen</PresentationFormat>
  <Paragraphs>457</Paragraphs>
  <Slides>25</Slides>
  <Notes>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#9Slide03 Cabin Condensed Bold</vt:lpstr>
      <vt:lpstr>#9Slide07 IcielBC Cubano Normal (Headings)</vt:lpstr>
      <vt:lpstr>Arial</vt:lpstr>
      <vt:lpstr>Calibri</vt:lpstr>
      <vt:lpstr>inherit</vt:lpstr>
      <vt:lpstr>Open Sans Semibold</vt:lpstr>
      <vt:lpstr>Symbol</vt:lpstr>
      <vt:lpstr>Times New Roman</vt:lpstr>
      <vt:lpstr>Wingdings</vt:lpstr>
      <vt:lpstr>Office Theme</vt:lpstr>
      <vt:lpstr>CHƯƠNG TRÌNH ĐỊA LÍ 11</vt:lpstr>
      <vt:lpstr>PHẦN 1:  MỘT SỐ VẤN ĐỀ VỀ KINH TẾ - XÃ HỘI THẾ GIỚI  Bài 1.  SỰ KHÁC BIỆT VỀ TRÌNH ĐỘ PHÁT TRIỂN KINH TẾ - XÃ HỘI CỦA CÁC NHÓM NƯỚC</vt:lpstr>
      <vt:lpstr>MỤC TIÊU</vt:lpstr>
      <vt:lpstr>I. Sự phân chia thành các nhóm nước</vt:lpstr>
      <vt:lpstr>SGK Trang 8, 9</vt:lpstr>
      <vt:lpstr>I. Sự phân chia thành các nhóm nước</vt:lpstr>
      <vt:lpstr>EM CÓ NHỚ</vt:lpstr>
      <vt:lpstr>EM CÓ BIẾT</vt:lpstr>
      <vt:lpstr>PowerPoint Presentation</vt:lpstr>
      <vt:lpstr>PowerPoint Presentation</vt:lpstr>
      <vt:lpstr>PowerPoint Presentation</vt:lpstr>
      <vt:lpstr>EM HÃY NHỚ</vt:lpstr>
      <vt:lpstr>II/ SỰ KHÁC BIỆT VỀ KINH TẾ - XÃ HỘI CỦA CÁC NHÓM NƯỚC </vt:lpstr>
      <vt:lpstr>PHT SỐ 1</vt:lpstr>
      <vt:lpstr>PowerPoint Presentation</vt:lpstr>
      <vt:lpstr>CÁC QUỐC GIA CÓ GDP CAO NHẤT THẾ GIỚI NĂM 2022</vt:lpstr>
      <vt:lpstr>CƠ CẤU GDP CỦA THẾ GIỚI CHIA THEO NHÓM NƯỚC năm 2020</vt:lpstr>
      <vt:lpstr>kinh tế tri thức</vt:lpstr>
      <vt:lpstr>hoàn thành bảng thông tin </vt:lpstr>
      <vt:lpstr>hoàn thành bảng thông tin </vt:lpstr>
      <vt:lpstr>PowerPoint Presentation</vt:lpstr>
      <vt:lpstr>hoàn thành bảng thông tin </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PHẦN MỘT SỐ VẤN ĐỀ VỀ KINH TẾ - XÃ HỘI THẾ GIỚI Bài 1. SỰ KHÁC BIỆT VỀ TRÌNH ĐỘ PHÁT TRIỂN KINH TẾ - XÃ HỘI CỦA CÁC NHÓM NƯỚC</dc:title>
  <dc:creator>Admin</dc:creator>
  <cp:lastModifiedBy>USER</cp:lastModifiedBy>
  <cp:revision>194</cp:revision>
  <dcterms:created xsi:type="dcterms:W3CDTF">2023-07-09T04:52:56Z</dcterms:created>
  <dcterms:modified xsi:type="dcterms:W3CDTF">2024-12-05T15:56:22Z</dcterms:modified>
</cp:coreProperties>
</file>